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918400" cy="438912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44"/>
    <a:srgbClr val="E5F2FF"/>
    <a:srgbClr val="CFE7FF"/>
    <a:srgbClr val="D1E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599" autoAdjust="0"/>
  </p:normalViewPr>
  <p:slideViewPr>
    <p:cSldViewPr>
      <p:cViewPr>
        <p:scale>
          <a:sx n="50" d="100"/>
          <a:sy n="50" d="100"/>
        </p:scale>
        <p:origin x="-62" y="10704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64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16C7C-58A0-446E-9096-BD02465C458C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B5E79-A65F-4FC8-88FB-00EF1EEAE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A301-E718-4F35-9BD5-8223CFE4EB8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0D07-55F8-4C96-81A8-E4A03106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A301-E718-4F35-9BD5-8223CFE4EB8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0D07-55F8-4C96-81A8-E4A03106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79" y="8432801"/>
            <a:ext cx="35553014" cy="1797608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3" y="8432801"/>
            <a:ext cx="106110407" cy="179760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A301-E718-4F35-9BD5-8223CFE4EB8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0D07-55F8-4C96-81A8-E4A03106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A301-E718-4F35-9BD5-8223CFE4EB8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0D07-55F8-4C96-81A8-E4A03106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8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A301-E718-4F35-9BD5-8223CFE4EB8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0D07-55F8-4C96-81A8-E4A03106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A301-E718-4F35-9BD5-8223CFE4EB8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0D07-55F8-4C96-81A8-E4A03106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4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1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4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1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A301-E718-4F35-9BD5-8223CFE4EB8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0D07-55F8-4C96-81A8-E4A03106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A301-E718-4F35-9BD5-8223CFE4EB8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0D07-55F8-4C96-81A8-E4A03106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A301-E718-4F35-9BD5-8223CFE4EB8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0D07-55F8-4C96-81A8-E4A03106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5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9184645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A301-E718-4F35-9BD5-8223CFE4EB8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0D07-55F8-4C96-81A8-E4A03106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1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A301-E718-4F35-9BD5-8223CFE4EB8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0D07-55F8-4C96-81A8-E4A03106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5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9A301-E718-4F35-9BD5-8223CFE4EB8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0D07-55F8-4C96-81A8-E4A03106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slideLayout" Target="../slideLayouts/slideLayout1.xml"/><Relationship Id="rId55" Type="http://schemas.openxmlformats.org/officeDocument/2006/relationships/image" Target="../media/image5.png"/><Relationship Id="rId63" Type="http://schemas.openxmlformats.org/officeDocument/2006/relationships/image" Target="../media/image13.png"/><Relationship Id="rId68" Type="http://schemas.openxmlformats.org/officeDocument/2006/relationships/image" Target="../media/image18.png"/><Relationship Id="rId76" Type="http://schemas.openxmlformats.org/officeDocument/2006/relationships/image" Target="../media/image26.png"/><Relationship Id="rId84" Type="http://schemas.openxmlformats.org/officeDocument/2006/relationships/image" Target="../media/image34.png"/><Relationship Id="rId89" Type="http://schemas.openxmlformats.org/officeDocument/2006/relationships/image" Target="../media/image39.jpeg"/><Relationship Id="rId7" Type="http://schemas.openxmlformats.org/officeDocument/2006/relationships/tags" Target="../tags/tag7.xml"/><Relationship Id="rId71" Type="http://schemas.openxmlformats.org/officeDocument/2006/relationships/image" Target="../media/image21.png"/><Relationship Id="rId92" Type="http://schemas.openxmlformats.org/officeDocument/2006/relationships/image" Target="../media/image42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image" Target="../media/image3.png"/><Relationship Id="rId58" Type="http://schemas.openxmlformats.org/officeDocument/2006/relationships/image" Target="../media/image8.png"/><Relationship Id="rId66" Type="http://schemas.openxmlformats.org/officeDocument/2006/relationships/image" Target="../media/image16.png"/><Relationship Id="rId74" Type="http://schemas.openxmlformats.org/officeDocument/2006/relationships/image" Target="../media/image24.png"/><Relationship Id="rId79" Type="http://schemas.openxmlformats.org/officeDocument/2006/relationships/image" Target="../media/image29.png"/><Relationship Id="rId87" Type="http://schemas.openxmlformats.org/officeDocument/2006/relationships/image" Target="../media/image37.png"/><Relationship Id="rId5" Type="http://schemas.openxmlformats.org/officeDocument/2006/relationships/tags" Target="../tags/tag5.xml"/><Relationship Id="rId61" Type="http://schemas.openxmlformats.org/officeDocument/2006/relationships/image" Target="../media/image11.png"/><Relationship Id="rId82" Type="http://schemas.openxmlformats.org/officeDocument/2006/relationships/image" Target="../media/image32.png"/><Relationship Id="rId90" Type="http://schemas.openxmlformats.org/officeDocument/2006/relationships/image" Target="../media/image40.jpe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image" Target="../media/image6.png"/><Relationship Id="rId64" Type="http://schemas.openxmlformats.org/officeDocument/2006/relationships/image" Target="../media/image14.png"/><Relationship Id="rId69" Type="http://schemas.openxmlformats.org/officeDocument/2006/relationships/image" Target="../media/image19.png"/><Relationship Id="rId77" Type="http://schemas.openxmlformats.org/officeDocument/2006/relationships/image" Target="../media/image27.png"/><Relationship Id="rId8" Type="http://schemas.openxmlformats.org/officeDocument/2006/relationships/tags" Target="../tags/tag8.xml"/><Relationship Id="rId51" Type="http://schemas.openxmlformats.org/officeDocument/2006/relationships/image" Target="../media/image1.jpeg"/><Relationship Id="rId72" Type="http://schemas.openxmlformats.org/officeDocument/2006/relationships/image" Target="../media/image22.png"/><Relationship Id="rId80" Type="http://schemas.openxmlformats.org/officeDocument/2006/relationships/image" Target="../media/image30.png"/><Relationship Id="rId85" Type="http://schemas.openxmlformats.org/officeDocument/2006/relationships/image" Target="../media/image35.png"/><Relationship Id="rId93" Type="http://schemas.openxmlformats.org/officeDocument/2006/relationships/image" Target="../media/image43.jpe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image" Target="../media/image9.png"/><Relationship Id="rId67" Type="http://schemas.openxmlformats.org/officeDocument/2006/relationships/image" Target="../media/image17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image" Target="../media/image4.png"/><Relationship Id="rId62" Type="http://schemas.openxmlformats.org/officeDocument/2006/relationships/image" Target="../media/image12.png"/><Relationship Id="rId70" Type="http://schemas.openxmlformats.org/officeDocument/2006/relationships/image" Target="../media/image20.png"/><Relationship Id="rId75" Type="http://schemas.openxmlformats.org/officeDocument/2006/relationships/image" Target="../media/image25.png"/><Relationship Id="rId83" Type="http://schemas.openxmlformats.org/officeDocument/2006/relationships/image" Target="../media/image33.png"/><Relationship Id="rId88" Type="http://schemas.openxmlformats.org/officeDocument/2006/relationships/image" Target="../media/image38.png"/><Relationship Id="rId91" Type="http://schemas.openxmlformats.org/officeDocument/2006/relationships/image" Target="../media/image41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image" Target="../media/image7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image" Target="../media/image2.png"/><Relationship Id="rId60" Type="http://schemas.openxmlformats.org/officeDocument/2006/relationships/image" Target="../media/image10.png"/><Relationship Id="rId65" Type="http://schemas.openxmlformats.org/officeDocument/2006/relationships/image" Target="../media/image15.png"/><Relationship Id="rId73" Type="http://schemas.openxmlformats.org/officeDocument/2006/relationships/image" Target="../media/image23.png"/><Relationship Id="rId78" Type="http://schemas.openxmlformats.org/officeDocument/2006/relationships/image" Target="../media/image28.png"/><Relationship Id="rId81" Type="http://schemas.openxmlformats.org/officeDocument/2006/relationships/image" Target="../media/image31.png"/><Relationship Id="rId86" Type="http://schemas.openxmlformats.org/officeDocument/2006/relationships/image" Target="../media/image36.png"/><Relationship Id="rId94" Type="http://schemas.openxmlformats.org/officeDocument/2006/relationships/image" Target="../media/image44.jpeg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146"/>
          <p:cNvSpPr txBox="1">
            <a:spLocks noChangeArrowheads="1"/>
          </p:cNvSpPr>
          <p:nvPr/>
        </p:nvSpPr>
        <p:spPr bwMode="auto">
          <a:xfrm>
            <a:off x="914400" y="914400"/>
            <a:ext cx="31013400" cy="4572000"/>
          </a:xfrm>
          <a:prstGeom prst="rect">
            <a:avLst/>
          </a:prstGeom>
          <a:solidFill>
            <a:srgbClr val="002244"/>
          </a:solidFill>
          <a:ln w="9525">
            <a:noFill/>
            <a:miter lim="800000"/>
            <a:headEnd/>
            <a:tailEnd/>
          </a:ln>
          <a:effectLst/>
        </p:spPr>
        <p:txBody>
          <a:bodyPr lIns="61170" tIns="30584" rIns="61170" bIns="30584" anchor="ctr"/>
          <a:lstStyle/>
          <a:p>
            <a:pPr algn="ctr" defTabSz="612775"/>
            <a:endParaRPr lang="en-US" altLang="zh-CN" sz="4200" b="1" i="1">
              <a:solidFill>
                <a:schemeClr val="bg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65" name="Text Box 252"/>
          <p:cNvSpPr txBox="1">
            <a:spLocks noChangeArrowheads="1"/>
          </p:cNvSpPr>
          <p:nvPr/>
        </p:nvSpPr>
        <p:spPr bwMode="auto">
          <a:xfrm>
            <a:off x="5562600" y="990600"/>
            <a:ext cx="2644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170" tIns="30584" rIns="61170" bIns="30584" anchor="ctr"/>
          <a:lstStyle/>
          <a:p>
            <a:pPr algn="ctr" defTabSz="612775"/>
            <a:r>
              <a:rPr lang="en-US" sz="8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Join-graph based cost-shifting</a:t>
            </a:r>
          </a:p>
          <a:p>
            <a:pPr algn="ctr" defTabSz="612775">
              <a:spcBef>
                <a:spcPts val="600"/>
              </a:spcBef>
            </a:pPr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Alexander </a:t>
            </a:r>
            <a:r>
              <a:rPr lang="en-US" sz="5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Ihler</a:t>
            </a:r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, Natalia </a:t>
            </a:r>
            <a:r>
              <a:rPr lang="en-US" sz="5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Flerova</a:t>
            </a:r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Rina</a:t>
            </a:r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Dechter</a:t>
            </a:r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and Lars </a:t>
            </a:r>
            <a:r>
              <a:rPr lang="en-US" sz="5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Otten</a:t>
            </a:r>
            <a:endParaRPr lang="en-US" sz="54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 defTabSz="612775"/>
            <a:r>
              <a:rPr lang="en-US" altLang="zh-CN" sz="48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University of California Irvine  </a:t>
            </a:r>
            <a:endParaRPr lang="en-US" altLang="zh-CN" sz="4800" b="1" dirty="0">
              <a:solidFill>
                <a:schemeClr val="bg1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72" name="Picture 71" descr="uci_seal_solid-dark-bkg.jp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990600" y="914400"/>
            <a:ext cx="4583575" cy="4574894"/>
          </a:xfrm>
          <a:prstGeom prst="rect">
            <a:avLst/>
          </a:prstGeom>
        </p:spPr>
      </p:pic>
      <p:sp>
        <p:nvSpPr>
          <p:cNvPr id="73" name="Text Box 162"/>
          <p:cNvSpPr txBox="1">
            <a:spLocks noChangeArrowheads="1"/>
          </p:cNvSpPr>
          <p:nvPr/>
        </p:nvSpPr>
        <p:spPr bwMode="auto">
          <a:xfrm>
            <a:off x="914400" y="6396038"/>
            <a:ext cx="9982200" cy="842962"/>
          </a:xfrm>
          <a:prstGeom prst="rect">
            <a:avLst/>
          </a:prstGeom>
          <a:solidFill>
            <a:srgbClr val="002244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effectLst/>
                <a:latin typeface="Arial Black" pitchFamily="34" charset="0"/>
                <a:ea typeface="SimSun" pitchFamily="2" charset="-122"/>
                <a:cs typeface="Arial" charset="0"/>
              </a:rPr>
              <a:t>Introduction</a:t>
            </a:r>
            <a:endParaRPr lang="en-US" altLang="zh-CN" sz="5400" b="1" dirty="0">
              <a:solidFill>
                <a:schemeClr val="bg1"/>
              </a:solidFill>
              <a:effectLst/>
              <a:latin typeface="Arial Black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74" name="Text Box 162"/>
          <p:cNvSpPr txBox="1">
            <a:spLocks noChangeArrowheads="1"/>
          </p:cNvSpPr>
          <p:nvPr/>
        </p:nvSpPr>
        <p:spPr bwMode="auto">
          <a:xfrm>
            <a:off x="11430000" y="6396038"/>
            <a:ext cx="9982200" cy="842962"/>
          </a:xfrm>
          <a:prstGeom prst="rect">
            <a:avLst/>
          </a:prstGeom>
          <a:solidFill>
            <a:srgbClr val="002244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5200" b="1" dirty="0" smtClean="0">
                <a:solidFill>
                  <a:schemeClr val="bg1"/>
                </a:solidFill>
                <a:effectLst/>
                <a:latin typeface="Arial Black" pitchFamily="34" charset="0"/>
                <a:ea typeface="SimSun" pitchFamily="2" charset="-122"/>
                <a:cs typeface="Arial" charset="0"/>
              </a:rPr>
              <a:t>Mini-Bucket Elimination</a:t>
            </a:r>
            <a:endParaRPr lang="en-US" altLang="zh-CN" sz="5200" b="1" dirty="0">
              <a:solidFill>
                <a:schemeClr val="bg1"/>
              </a:solidFill>
              <a:effectLst/>
              <a:latin typeface="Arial Black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75" name="Text Box 162"/>
          <p:cNvSpPr txBox="1">
            <a:spLocks noChangeArrowheads="1"/>
          </p:cNvSpPr>
          <p:nvPr/>
        </p:nvSpPr>
        <p:spPr bwMode="auto">
          <a:xfrm>
            <a:off x="21945600" y="6396038"/>
            <a:ext cx="9982200" cy="842962"/>
          </a:xfrm>
          <a:prstGeom prst="rect">
            <a:avLst/>
          </a:prstGeom>
          <a:solidFill>
            <a:srgbClr val="002244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Arial Black" pitchFamily="34" charset="0"/>
                <a:ea typeface="SimSun" pitchFamily="2" charset="-122"/>
                <a:cs typeface="Arial" charset="0"/>
              </a:rPr>
              <a:t>Pascal MPE tasks</a:t>
            </a:r>
            <a:endParaRPr lang="en-US" altLang="zh-CN" sz="5400" b="1" dirty="0">
              <a:solidFill>
                <a:schemeClr val="bg1"/>
              </a:solidFill>
              <a:effectLst/>
              <a:latin typeface="Arial Black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81" name="Text Box 147"/>
          <p:cNvSpPr txBox="1">
            <a:spLocks noChangeArrowheads="1"/>
          </p:cNvSpPr>
          <p:nvPr/>
        </p:nvSpPr>
        <p:spPr bwMode="auto">
          <a:xfrm>
            <a:off x="914400" y="7696200"/>
            <a:ext cx="9982201" cy="13411200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91440" rIns="182880" bIns="182880"/>
          <a:lstStyle/>
          <a:p>
            <a:pPr algn="just"/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Our task: </a:t>
            </a:r>
          </a:p>
          <a:p>
            <a:pPr algn="just"/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Finding approximate solutions to </a:t>
            </a:r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combinatorial optimization problems 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defined over graphical models (e.g. MAP).</a:t>
            </a:r>
          </a:p>
          <a:p>
            <a:pPr algn="just"/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Our contribution: </a:t>
            </a:r>
          </a:p>
          <a:p>
            <a:pPr algn="just"/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Combine two well-known approaches:</a:t>
            </a:r>
          </a:p>
          <a:p>
            <a:pPr algn="just">
              <a:buFont typeface="Arial" pitchFamily="34" charset="0"/>
              <a:buChar char="•"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  Mini-Bucket Elimination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AU" sz="2400" dirty="0" err="1" smtClean="0">
                <a:latin typeface="Times New Roman" pitchFamily="18" charset="0"/>
                <a:cs typeface="Times New Roman" pitchFamily="18" charset="0"/>
              </a:rPr>
              <a:t>Dechter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AU" sz="2400" dirty="0" err="1" smtClean="0">
                <a:latin typeface="Times New Roman" pitchFamily="18" charset="0"/>
                <a:cs typeface="Times New Roman" pitchFamily="18" charset="0"/>
              </a:rPr>
              <a:t>Rish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, 2003]</a:t>
            </a:r>
          </a:p>
          <a:p>
            <a:pPr>
              <a:buFont typeface="Arial" pitchFamily="34" charset="0"/>
              <a:buChar char="•"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  Linear Programming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Wainwright et al., 2005;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Globerson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Jaakkola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2007; Sontag et al., 2010 etc.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just"/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yielding new hybrid schemes:</a:t>
            </a:r>
          </a:p>
          <a:p>
            <a:pPr algn="just">
              <a:buFont typeface="Arial" pitchFamily="34" charset="0"/>
              <a:buChar char="•"/>
            </a:pPr>
            <a:r>
              <a:rPr lang="en-AU" sz="3600" dirty="0" smtClean="0">
                <a:effectLst/>
                <a:latin typeface="Times New Roman" pitchFamily="18" charset="0"/>
                <a:cs typeface="Times New Roman" pitchFamily="18" charset="0"/>
              </a:rPr>
              <a:t>   Mini-Bucket Elimination with Moment-Matching</a:t>
            </a:r>
          </a:p>
          <a:p>
            <a:pPr algn="just">
              <a:buFont typeface="Arial" pitchFamily="34" charset="0"/>
              <a:buChar char="•"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  Join Graph Linear Programming</a:t>
            </a:r>
            <a:endParaRPr lang="en-A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990600" y="15392400"/>
            <a:ext cx="9829800" cy="5105400"/>
            <a:chOff x="990600" y="15163800"/>
            <a:chExt cx="9829800" cy="5105400"/>
          </a:xfrm>
        </p:grpSpPr>
        <p:sp>
          <p:nvSpPr>
            <p:cNvPr id="82" name="TextBox 81"/>
            <p:cNvSpPr txBox="1"/>
            <p:nvPr/>
          </p:nvSpPr>
          <p:spPr>
            <a:xfrm>
              <a:off x="6248400" y="15255657"/>
              <a:ext cx="45720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Linear Programming: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iterative scheme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problem relaxed by splitting into independent  components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typically operates on original functions (“bottom up”)</a:t>
              </a:r>
            </a:p>
            <a:p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95399" y="15229344"/>
              <a:ext cx="434340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Mini-Bucket Elimination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single-pass algorithm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problem relaxed by duplicating some variables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typically  operates on large clusters (“top down”)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38800" y="16009203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C00000"/>
                  </a:solidFill>
                </a:rPr>
                <a:t>+</a:t>
              </a:r>
              <a:endParaRPr lang="en-US" sz="4800" b="1" dirty="0">
                <a:solidFill>
                  <a:srgbClr val="C00000"/>
                </a:solidFill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066800" y="18973800"/>
              <a:ext cx="4724400" cy="1295400"/>
            </a:xfrm>
            <a:prstGeom prst="roundRect">
              <a:avLst/>
            </a:pr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080666" y="18973800"/>
              <a:ext cx="43870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Join Graph </a:t>
              </a:r>
            </a:p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Linear Programming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H="1">
              <a:off x="3550920" y="17907000"/>
              <a:ext cx="2316480" cy="94488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5867400" y="17907000"/>
              <a:ext cx="2362200" cy="9144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1" name="TextBox 90"/>
            <p:cNvSpPr txBox="1"/>
            <p:nvPr/>
          </p:nvSpPr>
          <p:spPr>
            <a:xfrm>
              <a:off x="6172200" y="18973800"/>
              <a:ext cx="457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MBE with </a:t>
              </a:r>
            </a:p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Moment-Matching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 bwMode="auto">
            <a:xfrm>
              <a:off x="6172200" y="15163800"/>
              <a:ext cx="4648200" cy="2895600"/>
            </a:xfrm>
            <a:prstGeom prst="roundRect">
              <a:avLst/>
            </a:prstGeom>
            <a:noFill/>
            <a:ln w="63500" cap="flat" cmpd="sng" algn="ctr">
              <a:solidFill>
                <a:srgbClr val="00224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 bwMode="auto">
            <a:xfrm>
              <a:off x="990600" y="15163800"/>
              <a:ext cx="4648200" cy="2895600"/>
            </a:xfrm>
            <a:prstGeom prst="roundRect">
              <a:avLst/>
            </a:prstGeom>
            <a:noFill/>
            <a:ln w="63500" cap="flat" cmpd="sng" algn="ctr">
              <a:solidFill>
                <a:srgbClr val="00224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 bwMode="auto">
            <a:xfrm>
              <a:off x="6019800" y="18973800"/>
              <a:ext cx="4724400" cy="1295400"/>
            </a:xfrm>
            <a:prstGeom prst="roundRect">
              <a:avLst/>
            </a:pr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1" name="Text Box 162"/>
          <p:cNvSpPr txBox="1">
            <a:spLocks noChangeArrowheads="1"/>
          </p:cNvSpPr>
          <p:nvPr/>
        </p:nvSpPr>
        <p:spPr bwMode="auto">
          <a:xfrm>
            <a:off x="914400" y="22017038"/>
            <a:ext cx="9982200" cy="842962"/>
          </a:xfrm>
          <a:prstGeom prst="rect">
            <a:avLst/>
          </a:prstGeom>
          <a:solidFill>
            <a:srgbClr val="002244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effectLst/>
                <a:latin typeface="Arial Black" pitchFamily="34" charset="0"/>
                <a:ea typeface="SimSun" pitchFamily="2" charset="-122"/>
                <a:cs typeface="Arial" charset="0"/>
              </a:rPr>
              <a:t>Decomposition bounds</a:t>
            </a:r>
            <a:endParaRPr lang="en-US" altLang="zh-CN" sz="5400" b="1" dirty="0">
              <a:solidFill>
                <a:schemeClr val="bg1"/>
              </a:solidFill>
              <a:effectLst/>
              <a:latin typeface="Arial Black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02" name="Text Box 147"/>
          <p:cNvSpPr txBox="1">
            <a:spLocks noChangeArrowheads="1"/>
          </p:cNvSpPr>
          <p:nvPr/>
        </p:nvSpPr>
        <p:spPr bwMode="auto">
          <a:xfrm>
            <a:off x="914400" y="23317200"/>
            <a:ext cx="9982201" cy="19659600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91440" rIns="182880" bIns="182880"/>
          <a:lstStyle/>
          <a:p>
            <a:pPr algn="just"/>
            <a:endParaRPr lang="en-A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371600" y="23545800"/>
            <a:ext cx="362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Original problem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4038600" y="27704767"/>
            <a:ext cx="914400" cy="914400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 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219200" y="27716263"/>
            <a:ext cx="877787" cy="877787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2667000" y="25571167"/>
            <a:ext cx="914400" cy="914400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10" name="Straight Connector 109"/>
          <p:cNvCxnSpPr>
            <a:stCxn id="103" idx="2"/>
            <a:endCxn id="105" idx="6"/>
          </p:cNvCxnSpPr>
          <p:nvPr/>
        </p:nvCxnSpPr>
        <p:spPr bwMode="auto">
          <a:xfrm flipH="1" flipV="1">
            <a:off x="2096987" y="28155157"/>
            <a:ext cx="1941613" cy="681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05" idx="7"/>
            <a:endCxn id="107" idx="3"/>
          </p:cNvCxnSpPr>
          <p:nvPr/>
        </p:nvCxnSpPr>
        <p:spPr bwMode="auto">
          <a:xfrm flipV="1">
            <a:off x="1968438" y="26351656"/>
            <a:ext cx="832473" cy="14931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03" idx="1"/>
            <a:endCxn id="107" idx="5"/>
          </p:cNvCxnSpPr>
          <p:nvPr/>
        </p:nvCxnSpPr>
        <p:spPr bwMode="auto">
          <a:xfrm flipH="1" flipV="1">
            <a:off x="3447489" y="26351656"/>
            <a:ext cx="725022" cy="148702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8" name="TextBox 187"/>
          <p:cNvSpPr txBox="1"/>
          <p:nvPr/>
        </p:nvSpPr>
        <p:spPr>
          <a:xfrm>
            <a:off x="6705600" y="23545800"/>
            <a:ext cx="2805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Upper bound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430653" y="24231600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(f</a:t>
            </a:r>
            <a:r>
              <a:rPr lang="en-US" sz="3600" i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+f</a:t>
            </a:r>
            <a:r>
              <a:rPr lang="en-US" sz="3600" i="1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+f</a:t>
            </a:r>
            <a:r>
              <a:rPr lang="en-US" sz="3600" i="1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019800" y="24231600"/>
            <a:ext cx="484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3600" i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3600" i="1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3600" i="1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8991600" y="28209592"/>
            <a:ext cx="914400" cy="914400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 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5791200" y="27018967"/>
            <a:ext cx="877787" cy="877787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6858000" y="25418767"/>
            <a:ext cx="914400" cy="914400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96" name="Straight Connector 195"/>
          <p:cNvCxnSpPr>
            <a:stCxn id="193" idx="2"/>
            <a:endCxn id="211" idx="6"/>
          </p:cNvCxnSpPr>
          <p:nvPr/>
        </p:nvCxnSpPr>
        <p:spPr bwMode="auto">
          <a:xfrm flipH="1">
            <a:off x="7202387" y="28666792"/>
            <a:ext cx="1789213" cy="1026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7" name="Straight Connector 196"/>
          <p:cNvCxnSpPr>
            <a:stCxn id="194" idx="0"/>
            <a:endCxn id="195" idx="3"/>
          </p:cNvCxnSpPr>
          <p:nvPr/>
        </p:nvCxnSpPr>
        <p:spPr bwMode="auto">
          <a:xfrm flipV="1">
            <a:off x="6230094" y="26199256"/>
            <a:ext cx="761817" cy="81971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>
            <a:stCxn id="216" idx="0"/>
            <a:endCxn id="205" idx="5"/>
          </p:cNvCxnSpPr>
          <p:nvPr/>
        </p:nvCxnSpPr>
        <p:spPr bwMode="auto">
          <a:xfrm flipH="1" flipV="1">
            <a:off x="9162489" y="26199256"/>
            <a:ext cx="819711" cy="81971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5" name="Oval 204"/>
          <p:cNvSpPr/>
          <p:nvPr/>
        </p:nvSpPr>
        <p:spPr bwMode="auto">
          <a:xfrm>
            <a:off x="8382000" y="25418767"/>
            <a:ext cx="914400" cy="914400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6324600" y="28238167"/>
            <a:ext cx="877787" cy="877787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9525000" y="27018967"/>
            <a:ext cx="914400" cy="914400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 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1066800" y="29971120"/>
            <a:ext cx="9041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Maximize each factor independently, subject to 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066800" y="3155613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Introduce functions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 each edge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(ij)</a:t>
            </a:r>
          </a:p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reparametrization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“cost shifting”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6800" y="34080271"/>
            <a:ext cx="746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Bound the optimal configuration value: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066800" y="38251552"/>
            <a:ext cx="9906000" cy="4649048"/>
          </a:xfrm>
          <a:prstGeom prst="rect">
            <a:avLst/>
          </a:prstGeom>
          <a:noFill/>
        </p:spPr>
        <p:txBody>
          <a:bodyPr wrap="square" lIns="77806" tIns="38903" rIns="77806" bIns="38903" rtlCol="0">
            <a:spAutoFit/>
          </a:bodyPr>
          <a:lstStyle/>
          <a:p>
            <a:pPr indent="-389077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-389077"/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-389077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-389077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Dual decomposition, soft arc consistency, max-product linear programming, max-sum diffusion, etc.</a:t>
            </a:r>
          </a:p>
          <a:p>
            <a:pPr indent="-389077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Optimum equals a linear programming relaxation</a:t>
            </a:r>
          </a:p>
          <a:p>
            <a:pPr indent="-389077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Can use various update methods to tighten the bound</a:t>
            </a:r>
          </a:p>
          <a:p>
            <a:pPr indent="-389077">
              <a:buFont typeface="Arial"/>
              <a:buChar char="•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Text Box 147"/>
          <p:cNvSpPr txBox="1">
            <a:spLocks noChangeArrowheads="1"/>
          </p:cNvSpPr>
          <p:nvPr/>
        </p:nvSpPr>
        <p:spPr bwMode="auto">
          <a:xfrm>
            <a:off x="11430000" y="7696200"/>
            <a:ext cx="9982201" cy="8839200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91440" rIns="182880" bIns="182880"/>
          <a:lstStyle/>
          <a:p>
            <a:pPr algn="just"/>
            <a:endParaRPr lang="en-A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11430000" y="7696200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Given input parameter </a:t>
            </a:r>
            <a:r>
              <a:rPr lang="en-AU" sz="28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and variable ordering </a:t>
            </a:r>
            <a:r>
              <a:rPr lang="en-AU" sz="28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based on  their scopes, functions are partitioned into “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buckets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”, associated with variables 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buckets are processed according to </a:t>
            </a:r>
            <a:r>
              <a:rPr lang="en-AU" sz="28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and those that have more than </a:t>
            </a:r>
            <a:r>
              <a:rPr lang="en-AU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variables are split into “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mini-buckets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Font typeface="Arial" pitchFamily="34" charset="0"/>
              <a:buChar char="•"/>
            </a:pPr>
            <a:endParaRPr lang="en-A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240" name="TextBox 239"/>
          <p:cNvSpPr txBox="1"/>
          <p:nvPr/>
        </p:nvSpPr>
        <p:spPr>
          <a:xfrm>
            <a:off x="22250400" y="8839200"/>
            <a:ext cx="184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1" name="TextBox 240"/>
          <p:cNvSpPr txBox="1"/>
          <p:nvPr/>
        </p:nvSpPr>
        <p:spPr>
          <a:xfrm>
            <a:off x="16459200" y="8144001"/>
            <a:ext cx="472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16306800" y="11811000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Can also be interpreted as exact Bucket Elimination on a relaxed problem with duplicated variables: </a:t>
            </a:r>
          </a:p>
          <a:p>
            <a:pPr>
              <a:buFont typeface="Arial" pitchFamily="34" charset="0"/>
              <a:buChar char="•"/>
            </a:pPr>
            <a:endParaRPr lang="en-A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267" name="Oval 266"/>
          <p:cNvSpPr/>
          <p:nvPr/>
        </p:nvSpPr>
        <p:spPr bwMode="auto">
          <a:xfrm>
            <a:off x="20154900" y="15020925"/>
            <a:ext cx="914400" cy="914400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 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16421100" y="15020925"/>
            <a:ext cx="914400" cy="914400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9" name="Oval 268"/>
          <p:cNvSpPr/>
          <p:nvPr/>
        </p:nvSpPr>
        <p:spPr bwMode="auto">
          <a:xfrm>
            <a:off x="17640300" y="13344525"/>
            <a:ext cx="914400" cy="914400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70" name="Straight Connector 269"/>
          <p:cNvCxnSpPr>
            <a:stCxn id="268" idx="7"/>
            <a:endCxn id="269" idx="3"/>
          </p:cNvCxnSpPr>
          <p:nvPr/>
        </p:nvCxnSpPr>
        <p:spPr bwMode="auto">
          <a:xfrm flipV="1">
            <a:off x="17201589" y="14125014"/>
            <a:ext cx="572622" cy="102982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1" name="Straight Connector 270"/>
          <p:cNvCxnSpPr>
            <a:stCxn id="267" idx="1"/>
            <a:endCxn id="286" idx="5"/>
          </p:cNvCxnSpPr>
          <p:nvPr/>
        </p:nvCxnSpPr>
        <p:spPr bwMode="auto">
          <a:xfrm flipH="1" flipV="1">
            <a:off x="19716189" y="14125014"/>
            <a:ext cx="572622" cy="102982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3" name="Straight Connector 282"/>
          <p:cNvCxnSpPr>
            <a:stCxn id="268" idx="6"/>
            <a:endCxn id="267" idx="2"/>
          </p:cNvCxnSpPr>
          <p:nvPr/>
        </p:nvCxnSpPr>
        <p:spPr bwMode="auto">
          <a:xfrm>
            <a:off x="17335500" y="15478125"/>
            <a:ext cx="28194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" name="Oval 285"/>
          <p:cNvSpPr/>
          <p:nvPr/>
        </p:nvSpPr>
        <p:spPr bwMode="auto">
          <a:xfrm>
            <a:off x="18935700" y="13344525"/>
            <a:ext cx="914400" cy="914400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11506200" y="11811000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Can be interpreted using a junction tree view:</a:t>
            </a:r>
          </a:p>
          <a:p>
            <a:pPr>
              <a:buFont typeface="Arial" pitchFamily="34" charset="0"/>
              <a:buChar char="•"/>
            </a:pPr>
            <a:endParaRPr lang="en-A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297" name="Oval 296"/>
          <p:cNvSpPr/>
          <p:nvPr/>
        </p:nvSpPr>
        <p:spPr>
          <a:xfrm>
            <a:off x="11734800" y="13030200"/>
            <a:ext cx="1219200" cy="609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13563600" y="15316200"/>
            <a:ext cx="1219200" cy="609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2420600" y="14249400"/>
            <a:ext cx="1219200" cy="609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3944600" y="13030200"/>
            <a:ext cx="1219200" cy="609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1" name="Straight Arrow Connector 300"/>
          <p:cNvCxnSpPr>
            <a:stCxn id="300" idx="5"/>
            <a:endCxn id="298" idx="0"/>
          </p:cNvCxnSpPr>
          <p:nvPr/>
        </p:nvCxnSpPr>
        <p:spPr>
          <a:xfrm flipH="1">
            <a:off x="14173200" y="13550526"/>
            <a:ext cx="812052" cy="176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>
            <a:stCxn id="297" idx="3"/>
            <a:endCxn id="299" idx="1"/>
          </p:cNvCxnSpPr>
          <p:nvPr/>
        </p:nvCxnSpPr>
        <p:spPr>
          <a:xfrm>
            <a:off x="11913348" y="13550526"/>
            <a:ext cx="685800" cy="7881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>
            <a:stCxn id="299" idx="4"/>
            <a:endCxn id="298" idx="1"/>
          </p:cNvCxnSpPr>
          <p:nvPr/>
        </p:nvCxnSpPr>
        <p:spPr>
          <a:xfrm>
            <a:off x="13030200" y="14859000"/>
            <a:ext cx="711948" cy="5464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12725400" y="1432560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B2</a:t>
            </a:r>
            <a:endParaRPr lang="en-US" sz="24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13868400" y="1539240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B3</a:t>
            </a:r>
            <a:endParaRPr lang="en-US" sz="24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Text Box 147"/>
          <p:cNvSpPr txBox="1">
            <a:spLocks noChangeArrowheads="1"/>
          </p:cNvSpPr>
          <p:nvPr/>
        </p:nvSpPr>
        <p:spPr bwMode="auto">
          <a:xfrm>
            <a:off x="21945600" y="7696200"/>
            <a:ext cx="9982201" cy="5257800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91440" rIns="182880" bIns="182880"/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First-place solver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all three MPE time limits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Factor graph LP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reparameterization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(to tolerance or time)</a:t>
            </a: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Local search procedure</a:t>
            </a: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Build join-graph with bound </a:t>
            </a:r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z/2</a:t>
            </a: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Join graph LP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reparameterization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(to tolerance or time)</a:t>
            </a:r>
            <a:endParaRPr lang="en-US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Build join-graph with bound </a:t>
            </a:r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(= memory limit)</a:t>
            </a: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Mini-bucket with max-marginal matching</a:t>
            </a: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AND/OR Branch &amp; Bound Search with Caching</a:t>
            </a:r>
            <a:endParaRPr lang="en-A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 Box 162"/>
          <p:cNvSpPr txBox="1">
            <a:spLocks noChangeArrowheads="1"/>
          </p:cNvSpPr>
          <p:nvPr/>
        </p:nvSpPr>
        <p:spPr bwMode="auto">
          <a:xfrm>
            <a:off x="11430000" y="17373600"/>
            <a:ext cx="9982200" cy="842962"/>
          </a:xfrm>
          <a:prstGeom prst="rect">
            <a:avLst/>
          </a:prstGeom>
          <a:solidFill>
            <a:srgbClr val="002244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Arial Black" pitchFamily="34" charset="0"/>
                <a:ea typeface="SimSun" pitchFamily="2" charset="-122"/>
                <a:cs typeface="Arial" charset="0"/>
              </a:rPr>
              <a:t>Fixed-point updates</a:t>
            </a:r>
            <a:endParaRPr lang="en-US" altLang="zh-CN" sz="5400" b="1" dirty="0">
              <a:solidFill>
                <a:schemeClr val="bg1"/>
              </a:solidFill>
              <a:effectLst/>
              <a:latin typeface="Arial Black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29" name="Text Box 147"/>
          <p:cNvSpPr txBox="1">
            <a:spLocks noChangeArrowheads="1"/>
          </p:cNvSpPr>
          <p:nvPr/>
        </p:nvSpPr>
        <p:spPr bwMode="auto">
          <a:xfrm>
            <a:off x="11430000" y="18592800"/>
            <a:ext cx="9982201" cy="9448800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91440" rIns="182880" bIns="182880"/>
          <a:lstStyle/>
          <a:p>
            <a:pPr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Can use any decomposition updates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(message passing,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subgradient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augmented, etc.)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Study two example forms:</a:t>
            </a:r>
          </a:p>
          <a:p>
            <a:pPr>
              <a:buFontTx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Update the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original factors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FGLP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Tighten all factors over </a:t>
            </a:r>
            <a:r>
              <a:rPr lang="en-US" sz="3200" dirty="0" smtClean="0">
                <a:latin typeface="Calibri"/>
                <a:cs typeface="Times New Roman" pitchFamily="18" charset="0"/>
              </a:rPr>
              <a:t>x</a:t>
            </a:r>
            <a:r>
              <a:rPr lang="en-US" sz="3200" baseline="-25000" dirty="0" smtClean="0">
                <a:latin typeface="Times New Roman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simultaneously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Compute max-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marginals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&amp; update:</a:t>
            </a:r>
          </a:p>
          <a:p>
            <a:pPr>
              <a:buFontTx/>
              <a:buChar char="•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Update clique functions of the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join graph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JGLP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Use MBE to generate the join graph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Define function </a:t>
            </a:r>
            <a:r>
              <a:rPr lang="en-US" sz="3200" dirty="0" err="1" smtClean="0">
                <a:latin typeface="Calibri"/>
                <a:cs typeface="Times New Roman" pitchFamily="18" charset="0"/>
              </a:rPr>
              <a:t>F</a:t>
            </a:r>
            <a:r>
              <a:rPr lang="en-US" sz="3200" baseline="-25000" dirty="0" err="1" smtClean="0">
                <a:latin typeface="Times New Roman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for each clique (mini-bucket) </a:t>
            </a:r>
            <a:r>
              <a:rPr lang="en-US" sz="3200" dirty="0" err="1" smtClean="0">
                <a:latin typeface="Calibri"/>
                <a:cs typeface="Times New Roman" pitchFamily="18" charset="0"/>
              </a:rPr>
              <a:t>q</a:t>
            </a:r>
            <a:r>
              <a:rPr lang="en-US" sz="3200" baseline="30000" dirty="0" err="1" smtClean="0">
                <a:latin typeface="Times New Roman"/>
                <a:cs typeface="Times New Roman" pitchFamily="18" charset="0"/>
              </a:rPr>
              <a:t>i</a:t>
            </a:r>
            <a:endParaRPr lang="en-US" sz="3200" baseline="30000" dirty="0" smtClean="0">
              <a:latin typeface="Times New Roman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Update each edge over separator set</a:t>
            </a:r>
          </a:p>
          <a:p>
            <a:pPr>
              <a:buFontTx/>
              <a:buChar char="•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18547715" y="20562098"/>
            <a:ext cx="2667006" cy="2707477"/>
            <a:chOff x="23275385" y="8130475"/>
            <a:chExt cx="2265800" cy="2300183"/>
          </a:xfrm>
        </p:grpSpPr>
        <p:sp>
          <p:nvSpPr>
            <p:cNvPr id="132" name="Oval 131"/>
            <p:cNvSpPr/>
            <p:nvPr/>
          </p:nvSpPr>
          <p:spPr>
            <a:xfrm>
              <a:off x="24231600" y="9144000"/>
              <a:ext cx="533400" cy="533400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/>
            <p:cNvCxnSpPr>
              <a:stCxn id="139" idx="3"/>
              <a:endCxn id="132" idx="3"/>
            </p:cNvCxnSpPr>
            <p:nvPr/>
          </p:nvCxnSpPr>
          <p:spPr>
            <a:xfrm flipV="1">
              <a:off x="24086620" y="9599285"/>
              <a:ext cx="223089" cy="2409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endCxn id="132" idx="5"/>
            </p:cNvCxnSpPr>
            <p:nvPr/>
          </p:nvCxnSpPr>
          <p:spPr>
            <a:xfrm flipH="1" flipV="1">
              <a:off x="24686885" y="9599285"/>
              <a:ext cx="382915" cy="3067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32" idx="7"/>
              <a:endCxn id="137" idx="2"/>
            </p:cNvCxnSpPr>
            <p:nvPr/>
          </p:nvCxnSpPr>
          <p:spPr>
            <a:xfrm flipV="1">
              <a:off x="24686878" y="8892474"/>
              <a:ext cx="92633" cy="3296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6" name="Picture 135" descr="TP_tmp.pn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2" cstate="print"/>
            <a:stretch>
              <a:fillRect/>
            </a:stretch>
          </p:blipFill>
          <p:spPr bwMode="auto">
            <a:xfrm>
              <a:off x="24517421" y="8479403"/>
              <a:ext cx="452589" cy="35588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7" name="Rectangle 136"/>
            <p:cNvSpPr/>
            <p:nvPr/>
          </p:nvSpPr>
          <p:spPr>
            <a:xfrm>
              <a:off x="24512810" y="8359075"/>
              <a:ext cx="533400" cy="5334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38100" dist="381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137" descr="TP_tmp.pn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53" cstate="print"/>
            <a:stretch>
              <a:fillRect/>
            </a:stretch>
          </p:blipFill>
          <p:spPr bwMode="auto">
            <a:xfrm>
              <a:off x="23557832" y="9693902"/>
              <a:ext cx="452589" cy="35588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9" name="Rectangle 138"/>
            <p:cNvSpPr/>
            <p:nvPr/>
          </p:nvSpPr>
          <p:spPr>
            <a:xfrm>
              <a:off x="23553221" y="9573573"/>
              <a:ext cx="533400" cy="5334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38100" dist="381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2" name="Picture 141" descr="TP_tmp.pn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54" cstate="print"/>
            <a:stretch>
              <a:fillRect/>
            </a:stretch>
          </p:blipFill>
          <p:spPr bwMode="auto">
            <a:xfrm>
              <a:off x="24920362" y="9838879"/>
              <a:ext cx="452589" cy="35588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3" name="Rectangle 142"/>
            <p:cNvSpPr/>
            <p:nvPr/>
          </p:nvSpPr>
          <p:spPr>
            <a:xfrm>
              <a:off x="24901237" y="9718551"/>
              <a:ext cx="533400" cy="5334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38100" dist="381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Picture 143" descr="TP_tmp.pn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55" cstate="print"/>
            <a:stretch>
              <a:fillRect/>
            </a:stretch>
          </p:blipFill>
          <p:spPr bwMode="auto">
            <a:xfrm>
              <a:off x="24369486" y="9354456"/>
              <a:ext cx="290121" cy="22436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47" name="Straight Connector 146"/>
            <p:cNvCxnSpPr/>
            <p:nvPr/>
          </p:nvCxnSpPr>
          <p:spPr>
            <a:xfrm flipH="1">
              <a:off x="25419133" y="9653814"/>
              <a:ext cx="122052" cy="1496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25466306" y="10213521"/>
              <a:ext cx="74879" cy="2171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25030706" y="8876970"/>
              <a:ext cx="2286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endCxn id="137" idx="0"/>
            </p:cNvCxnSpPr>
            <p:nvPr/>
          </p:nvCxnSpPr>
          <p:spPr>
            <a:xfrm flipH="1">
              <a:off x="24779510" y="8130475"/>
              <a:ext cx="1143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23275385" y="9836562"/>
              <a:ext cx="2286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18281015" y="26403300"/>
            <a:ext cx="3007360" cy="1219200"/>
            <a:chOff x="24003000" y="12268200"/>
            <a:chExt cx="2819400" cy="1143000"/>
          </a:xfrm>
        </p:grpSpPr>
        <p:sp>
          <p:nvSpPr>
            <p:cNvPr id="153" name="Oval 152"/>
            <p:cNvSpPr/>
            <p:nvPr/>
          </p:nvSpPr>
          <p:spPr>
            <a:xfrm>
              <a:off x="24003000" y="12496800"/>
              <a:ext cx="1143000" cy="685800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25679400" y="12496800"/>
              <a:ext cx="1143000" cy="685800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>
              <a:stCxn id="154" idx="2"/>
              <a:endCxn id="153" idx="6"/>
            </p:cNvCxnSpPr>
            <p:nvPr/>
          </p:nvCxnSpPr>
          <p:spPr>
            <a:xfrm flipH="1">
              <a:off x="25146000" y="12839700"/>
              <a:ext cx="533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endCxn id="153" idx="1"/>
            </p:cNvCxnSpPr>
            <p:nvPr/>
          </p:nvCxnSpPr>
          <p:spPr>
            <a:xfrm>
              <a:off x="24079200" y="12420600"/>
              <a:ext cx="91189" cy="1766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53" idx="4"/>
            </p:cNvCxnSpPr>
            <p:nvPr/>
          </p:nvCxnSpPr>
          <p:spPr>
            <a:xfrm>
              <a:off x="24574500" y="13182600"/>
              <a:ext cx="381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endCxn id="154" idx="4"/>
            </p:cNvCxnSpPr>
            <p:nvPr/>
          </p:nvCxnSpPr>
          <p:spPr>
            <a:xfrm flipV="1">
              <a:off x="26212800" y="13182600"/>
              <a:ext cx="381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26136600" y="12268200"/>
              <a:ext cx="1524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0" name="Picture 159" descr="TP_tmp.pn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4127175" y="12634686"/>
              <a:ext cx="844147" cy="38900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1" name="Picture 160" descr="TP_tmp.pn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5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817004" y="12631056"/>
              <a:ext cx="875346" cy="42016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62" name="Text Box 162"/>
          <p:cNvSpPr txBox="1">
            <a:spLocks noChangeArrowheads="1"/>
          </p:cNvSpPr>
          <p:nvPr/>
        </p:nvSpPr>
        <p:spPr bwMode="auto">
          <a:xfrm>
            <a:off x="11430000" y="28727400"/>
            <a:ext cx="9982200" cy="842962"/>
          </a:xfrm>
          <a:prstGeom prst="rect">
            <a:avLst/>
          </a:prstGeom>
          <a:solidFill>
            <a:srgbClr val="002244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Black" pitchFamily="34" charset="0"/>
                <a:ea typeface="SimSun" pitchFamily="2" charset="-122"/>
                <a:cs typeface="Arial" charset="0"/>
              </a:rPr>
              <a:t>MBE with Moment-Matching</a:t>
            </a:r>
            <a:endParaRPr lang="en-US" altLang="zh-CN" sz="4800" b="1" dirty="0">
              <a:solidFill>
                <a:schemeClr val="bg1"/>
              </a:solidFill>
              <a:effectLst/>
              <a:latin typeface="Arial Black" pitchFamily="34" charset="0"/>
              <a:ea typeface="SimSun" pitchFamily="2" charset="-122"/>
              <a:cs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17145000" y="8524875"/>
            <a:ext cx="3864708" cy="3124597"/>
            <a:chOff x="6019800" y="13563600"/>
            <a:chExt cx="2647950" cy="2241558"/>
          </a:xfrm>
        </p:grpSpPr>
        <p:pic>
          <p:nvPicPr>
            <p:cNvPr id="212" name="Picture 211" descr="TP_tmp.pn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8" cstate="print"/>
            <a:stretch>
              <a:fillRect/>
            </a:stretch>
          </p:blipFill>
          <p:spPr>
            <a:xfrm>
              <a:off x="6019800" y="13563600"/>
              <a:ext cx="1042417" cy="280416"/>
            </a:xfrm>
            <a:prstGeom prst="rect">
              <a:avLst/>
            </a:prstGeom>
          </p:spPr>
        </p:pic>
        <p:pic>
          <p:nvPicPr>
            <p:cNvPr id="213" name="Picture 212" descr="TP_tmp.pn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9" cstate="print"/>
            <a:stretch>
              <a:fillRect/>
            </a:stretch>
          </p:blipFill>
          <p:spPr bwMode="auto">
            <a:xfrm>
              <a:off x="7221366" y="13582650"/>
              <a:ext cx="1043435" cy="28069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4" name="Picture 213" descr="TP_tmp.pn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0" cstate="print"/>
            <a:stretch>
              <a:fillRect/>
            </a:stretch>
          </p:blipFill>
          <p:spPr bwMode="auto">
            <a:xfrm>
              <a:off x="6043165" y="14278305"/>
              <a:ext cx="1043435" cy="28069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5" name="Picture 214" descr="TP_tmp.pn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61" cstate="print"/>
            <a:stretch>
              <a:fillRect/>
            </a:stretch>
          </p:blipFill>
          <p:spPr bwMode="auto">
            <a:xfrm>
              <a:off x="7143750" y="14253748"/>
              <a:ext cx="710558" cy="3293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7" name="Picture 216" descr="TP_tmp.pn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62" cstate="print"/>
            <a:stretch>
              <a:fillRect/>
            </a:stretch>
          </p:blipFill>
          <p:spPr bwMode="auto">
            <a:xfrm>
              <a:off x="7138042" y="14954787"/>
              <a:ext cx="710558" cy="2805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8" name="Picture 217" descr="TP_tmp.pn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63" cstate="print"/>
            <a:stretch>
              <a:fillRect/>
            </a:stretch>
          </p:blipFill>
          <p:spPr bwMode="auto">
            <a:xfrm>
              <a:off x="7924800" y="14930230"/>
              <a:ext cx="710558" cy="3293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9" name="Picture 218" descr="TP_tmp.pn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64" cstate="print"/>
            <a:stretch>
              <a:fillRect/>
            </a:stretch>
          </p:blipFill>
          <p:spPr bwMode="auto">
            <a:xfrm>
              <a:off x="7123643" y="15552042"/>
              <a:ext cx="253116" cy="25311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4" name="Left Brace 223"/>
            <p:cNvSpPr/>
            <p:nvPr/>
          </p:nvSpPr>
          <p:spPr>
            <a:xfrm rot="16200000" flipV="1">
              <a:off x="6438900" y="13449300"/>
              <a:ext cx="152400" cy="990600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6515100" y="14020800"/>
              <a:ext cx="876300" cy="198783"/>
            </a:xfrm>
            <a:custGeom>
              <a:avLst/>
              <a:gdLst>
                <a:gd name="connsiteX0" fmla="*/ 0 w 876300"/>
                <a:gd name="connsiteY0" fmla="*/ 0 h 266700"/>
                <a:gd name="connsiteX1" fmla="*/ 209550 w 876300"/>
                <a:gd name="connsiteY1" fmla="*/ 114300 h 266700"/>
                <a:gd name="connsiteX2" fmla="*/ 666750 w 876300"/>
                <a:gd name="connsiteY2" fmla="*/ 152400 h 266700"/>
                <a:gd name="connsiteX3" fmla="*/ 876300 w 87630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00" h="266700">
                  <a:moveTo>
                    <a:pt x="0" y="0"/>
                  </a:moveTo>
                  <a:cubicBezTo>
                    <a:pt x="49212" y="44450"/>
                    <a:pt x="98425" y="88900"/>
                    <a:pt x="209550" y="114300"/>
                  </a:cubicBezTo>
                  <a:cubicBezTo>
                    <a:pt x="320675" y="139700"/>
                    <a:pt x="555625" y="127000"/>
                    <a:pt x="666750" y="152400"/>
                  </a:cubicBezTo>
                  <a:cubicBezTo>
                    <a:pt x="777875" y="177800"/>
                    <a:pt x="827087" y="222250"/>
                    <a:pt x="876300" y="266700"/>
                  </a:cubicBezTo>
                </a:path>
              </a:pathLst>
            </a:custGeom>
            <a:ln w="381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Left Brace 228"/>
            <p:cNvSpPr/>
            <p:nvPr/>
          </p:nvSpPr>
          <p:spPr>
            <a:xfrm rot="16200000" flipV="1">
              <a:off x="6496050" y="14148973"/>
              <a:ext cx="152400" cy="990600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6572250" y="14720474"/>
              <a:ext cx="876300" cy="144945"/>
            </a:xfrm>
            <a:custGeom>
              <a:avLst/>
              <a:gdLst>
                <a:gd name="connsiteX0" fmla="*/ 0 w 876300"/>
                <a:gd name="connsiteY0" fmla="*/ 0 h 266700"/>
                <a:gd name="connsiteX1" fmla="*/ 209550 w 876300"/>
                <a:gd name="connsiteY1" fmla="*/ 114300 h 266700"/>
                <a:gd name="connsiteX2" fmla="*/ 666750 w 876300"/>
                <a:gd name="connsiteY2" fmla="*/ 152400 h 266700"/>
                <a:gd name="connsiteX3" fmla="*/ 876300 w 87630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00" h="266700">
                  <a:moveTo>
                    <a:pt x="0" y="0"/>
                  </a:moveTo>
                  <a:cubicBezTo>
                    <a:pt x="49212" y="44450"/>
                    <a:pt x="98425" y="88900"/>
                    <a:pt x="209550" y="114300"/>
                  </a:cubicBezTo>
                  <a:cubicBezTo>
                    <a:pt x="320675" y="139700"/>
                    <a:pt x="555625" y="127000"/>
                    <a:pt x="666750" y="152400"/>
                  </a:cubicBezTo>
                  <a:cubicBezTo>
                    <a:pt x="777875" y="177800"/>
                    <a:pt x="827087" y="222250"/>
                    <a:pt x="876300" y="266700"/>
                  </a:cubicBezTo>
                </a:path>
              </a:pathLst>
            </a:custGeom>
            <a:ln w="381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Left Brace 249"/>
            <p:cNvSpPr/>
            <p:nvPr/>
          </p:nvSpPr>
          <p:spPr>
            <a:xfrm rot="16200000" flipV="1">
              <a:off x="7693301" y="13449300"/>
              <a:ext cx="152400" cy="990600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7737471" y="13982700"/>
              <a:ext cx="574675" cy="783535"/>
            </a:xfrm>
            <a:custGeom>
              <a:avLst/>
              <a:gdLst>
                <a:gd name="connsiteX0" fmla="*/ 53975 w 574675"/>
                <a:gd name="connsiteY0" fmla="*/ 0 h 895350"/>
                <a:gd name="connsiteX1" fmla="*/ 73025 w 574675"/>
                <a:gd name="connsiteY1" fmla="*/ 133350 h 895350"/>
                <a:gd name="connsiteX2" fmla="*/ 492125 w 574675"/>
                <a:gd name="connsiteY2" fmla="*/ 228600 h 895350"/>
                <a:gd name="connsiteX3" fmla="*/ 568325 w 574675"/>
                <a:gd name="connsiteY3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675" h="895350">
                  <a:moveTo>
                    <a:pt x="53975" y="0"/>
                  </a:moveTo>
                  <a:cubicBezTo>
                    <a:pt x="26987" y="47625"/>
                    <a:pt x="0" y="95250"/>
                    <a:pt x="73025" y="133350"/>
                  </a:cubicBezTo>
                  <a:cubicBezTo>
                    <a:pt x="146050" y="171450"/>
                    <a:pt x="409575" y="101600"/>
                    <a:pt x="492125" y="228600"/>
                  </a:cubicBezTo>
                  <a:cubicBezTo>
                    <a:pt x="574675" y="355600"/>
                    <a:pt x="571500" y="625475"/>
                    <a:pt x="568325" y="895350"/>
                  </a:cubicBezTo>
                </a:path>
              </a:pathLst>
            </a:custGeom>
            <a:ln w="381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Left Brace 253"/>
            <p:cNvSpPr/>
            <p:nvPr/>
          </p:nvSpPr>
          <p:spPr>
            <a:xfrm rot="16200000" flipV="1">
              <a:off x="7791450" y="14555857"/>
              <a:ext cx="228600" cy="1524000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 flipH="1">
              <a:off x="7391400" y="15375004"/>
              <a:ext cx="533400" cy="211206"/>
            </a:xfrm>
            <a:custGeom>
              <a:avLst/>
              <a:gdLst>
                <a:gd name="connsiteX0" fmla="*/ 0 w 876300"/>
                <a:gd name="connsiteY0" fmla="*/ 0 h 266700"/>
                <a:gd name="connsiteX1" fmla="*/ 209550 w 876300"/>
                <a:gd name="connsiteY1" fmla="*/ 114300 h 266700"/>
                <a:gd name="connsiteX2" fmla="*/ 666750 w 876300"/>
                <a:gd name="connsiteY2" fmla="*/ 152400 h 266700"/>
                <a:gd name="connsiteX3" fmla="*/ 876300 w 87630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00" h="266700">
                  <a:moveTo>
                    <a:pt x="0" y="0"/>
                  </a:moveTo>
                  <a:cubicBezTo>
                    <a:pt x="49212" y="44450"/>
                    <a:pt x="98425" y="88900"/>
                    <a:pt x="209550" y="114300"/>
                  </a:cubicBezTo>
                  <a:cubicBezTo>
                    <a:pt x="320675" y="139700"/>
                    <a:pt x="555625" y="127000"/>
                    <a:pt x="666750" y="152400"/>
                  </a:cubicBezTo>
                  <a:cubicBezTo>
                    <a:pt x="777875" y="177800"/>
                    <a:pt x="827087" y="222250"/>
                    <a:pt x="876300" y="266700"/>
                  </a:cubicBezTo>
                </a:path>
              </a:pathLst>
            </a:custGeom>
            <a:ln w="381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3" name="Picture 29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5" cstate="print"/>
          <a:stretch>
            <a:fillRect/>
          </a:stretch>
        </p:blipFill>
        <p:spPr bwMode="auto">
          <a:xfrm>
            <a:off x="1571073" y="26637967"/>
            <a:ext cx="717601" cy="552255"/>
          </a:xfrm>
          <a:prstGeom prst="rect">
            <a:avLst/>
          </a:prstGeom>
          <a:noFill/>
          <a:ln/>
          <a:effectLst/>
        </p:spPr>
      </p:pic>
      <p:pic>
        <p:nvPicPr>
          <p:cNvPr id="305" name="Picture 30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6" cstate="print"/>
          <a:stretch>
            <a:fillRect/>
          </a:stretch>
        </p:blipFill>
        <p:spPr bwMode="auto">
          <a:xfrm>
            <a:off x="2667000" y="28238167"/>
            <a:ext cx="718705" cy="553105"/>
          </a:xfrm>
          <a:prstGeom prst="rect">
            <a:avLst/>
          </a:prstGeom>
          <a:noFill/>
          <a:ln/>
          <a:effectLst/>
        </p:spPr>
      </p:pic>
      <p:pic>
        <p:nvPicPr>
          <p:cNvPr id="303" name="Picture 30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7" cstate="print"/>
          <a:stretch>
            <a:fillRect/>
          </a:stretch>
        </p:blipFill>
        <p:spPr bwMode="auto">
          <a:xfrm>
            <a:off x="3886200" y="26485567"/>
            <a:ext cx="718705" cy="553105"/>
          </a:xfrm>
          <a:prstGeom prst="rect">
            <a:avLst/>
          </a:prstGeom>
          <a:noFill/>
          <a:ln/>
          <a:effectLst/>
        </p:spPr>
      </p:pic>
      <p:pic>
        <p:nvPicPr>
          <p:cNvPr id="313" name="Picture 3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18737" y="25799767"/>
            <a:ext cx="664044" cy="465228"/>
          </a:xfrm>
          <a:prstGeom prst="rect">
            <a:avLst/>
          </a:prstGeom>
          <a:noFill/>
          <a:ln/>
          <a:effectLst/>
        </p:spPr>
      </p:pic>
      <p:pic>
        <p:nvPicPr>
          <p:cNvPr id="346" name="Picture 34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9" cstate="print"/>
          <a:stretch>
            <a:fillRect/>
          </a:stretch>
        </p:blipFill>
        <p:spPr bwMode="auto">
          <a:xfrm>
            <a:off x="3733800" y="32912496"/>
            <a:ext cx="3233156" cy="844104"/>
          </a:xfrm>
          <a:prstGeom prst="rect">
            <a:avLst/>
          </a:prstGeom>
          <a:noFill/>
          <a:ln/>
          <a:effectLst/>
        </p:spPr>
      </p:pic>
      <p:pic>
        <p:nvPicPr>
          <p:cNvPr id="325" name="Picture 32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46794" y="27991423"/>
            <a:ext cx="665372" cy="466159"/>
          </a:xfrm>
          <a:prstGeom prst="rect">
            <a:avLst/>
          </a:prstGeom>
          <a:noFill/>
          <a:ln/>
          <a:effectLst/>
        </p:spPr>
      </p:pic>
      <p:pic>
        <p:nvPicPr>
          <p:cNvPr id="350" name="Picture 349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71" cstate="print"/>
          <a:stretch>
            <a:fillRect/>
          </a:stretch>
        </p:blipFill>
        <p:spPr bwMode="auto">
          <a:xfrm>
            <a:off x="1142567" y="34842271"/>
            <a:ext cx="9535521" cy="3500829"/>
          </a:xfrm>
          <a:prstGeom prst="rect">
            <a:avLst/>
          </a:prstGeom>
          <a:noFill/>
          <a:ln/>
          <a:effectLst/>
        </p:spPr>
      </p:pic>
      <p:pic>
        <p:nvPicPr>
          <p:cNvPr id="324" name="Picture 32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9030" y="27944863"/>
            <a:ext cx="665372" cy="466159"/>
          </a:xfrm>
          <a:prstGeom prst="rect">
            <a:avLst/>
          </a:prstGeom>
          <a:noFill/>
          <a:ln/>
          <a:effectLst/>
        </p:spPr>
      </p:pic>
      <p:pic>
        <p:nvPicPr>
          <p:cNvPr id="327" name="Picture 326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6" cstate="print"/>
          <a:stretch>
            <a:fillRect/>
          </a:stretch>
        </p:blipFill>
        <p:spPr bwMode="auto">
          <a:xfrm>
            <a:off x="7696200" y="28847767"/>
            <a:ext cx="718705" cy="553105"/>
          </a:xfrm>
          <a:prstGeom prst="rect">
            <a:avLst/>
          </a:prstGeom>
          <a:noFill/>
          <a:ln/>
          <a:effectLst/>
        </p:spPr>
      </p:pic>
      <p:pic>
        <p:nvPicPr>
          <p:cNvPr id="326" name="Picture 32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5" cstate="print"/>
          <a:stretch>
            <a:fillRect/>
          </a:stretch>
        </p:blipFill>
        <p:spPr bwMode="auto">
          <a:xfrm>
            <a:off x="5838273" y="26104567"/>
            <a:ext cx="717601" cy="552255"/>
          </a:xfrm>
          <a:prstGeom prst="rect">
            <a:avLst/>
          </a:prstGeom>
          <a:noFill/>
          <a:ln/>
          <a:effectLst/>
        </p:spPr>
      </p:pic>
      <p:pic>
        <p:nvPicPr>
          <p:cNvPr id="328" name="Picture 327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7" cstate="print"/>
          <a:stretch>
            <a:fillRect/>
          </a:stretch>
        </p:blipFill>
        <p:spPr bwMode="auto">
          <a:xfrm>
            <a:off x="9677400" y="25952167"/>
            <a:ext cx="718705" cy="553105"/>
          </a:xfrm>
          <a:prstGeom prst="rect">
            <a:avLst/>
          </a:prstGeom>
          <a:noFill/>
          <a:ln/>
          <a:effectLst/>
        </p:spPr>
      </p:pic>
      <p:sp>
        <p:nvSpPr>
          <p:cNvPr id="225" name="Oval 224"/>
          <p:cNvSpPr/>
          <p:nvPr/>
        </p:nvSpPr>
        <p:spPr>
          <a:xfrm>
            <a:off x="6477000" y="25113967"/>
            <a:ext cx="3200400" cy="16002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 rot="4136210">
            <a:off x="5003967" y="27324150"/>
            <a:ext cx="3001574" cy="1516474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 rot="17506917">
            <a:off x="8243617" y="27372806"/>
            <a:ext cx="3001574" cy="1610355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5" name="Picture 334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57376" y="25465939"/>
            <a:ext cx="585254" cy="760480"/>
          </a:xfrm>
          <a:prstGeom prst="rect">
            <a:avLst/>
          </a:prstGeom>
          <a:noFill/>
          <a:ln/>
          <a:effectLst/>
        </p:spPr>
      </p:pic>
      <p:pic>
        <p:nvPicPr>
          <p:cNvPr id="338" name="Picture 337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0" y="28285792"/>
            <a:ext cx="586424" cy="762000"/>
          </a:xfrm>
          <a:prstGeom prst="rect">
            <a:avLst/>
          </a:prstGeom>
          <a:noFill/>
          <a:ln/>
          <a:effectLst/>
        </p:spPr>
      </p:pic>
      <p:pic>
        <p:nvPicPr>
          <p:cNvPr id="339" name="Picture 338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90576" y="27066139"/>
            <a:ext cx="586424" cy="762000"/>
          </a:xfrm>
          <a:prstGeom prst="rect">
            <a:avLst/>
          </a:prstGeom>
          <a:noFill/>
          <a:ln/>
          <a:effectLst/>
        </p:spPr>
      </p:pic>
      <p:pic>
        <p:nvPicPr>
          <p:cNvPr id="336" name="Picture 33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81376" y="25515754"/>
            <a:ext cx="585254" cy="760480"/>
          </a:xfrm>
          <a:prstGeom prst="rect">
            <a:avLst/>
          </a:prstGeom>
          <a:noFill/>
          <a:ln/>
          <a:effectLst/>
        </p:spPr>
      </p:pic>
      <p:pic>
        <p:nvPicPr>
          <p:cNvPr id="337" name="Picture 336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624376" y="27095167"/>
            <a:ext cx="586424" cy="762000"/>
          </a:xfrm>
          <a:prstGeom prst="rect">
            <a:avLst/>
          </a:prstGeom>
          <a:noFill/>
          <a:ln/>
          <a:effectLst/>
        </p:spPr>
      </p:pic>
      <p:pic>
        <p:nvPicPr>
          <p:cNvPr id="340" name="Picture 339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7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23976" y="28285339"/>
            <a:ext cx="586424" cy="762000"/>
          </a:xfrm>
          <a:prstGeom prst="rect">
            <a:avLst/>
          </a:prstGeom>
          <a:noFill/>
          <a:ln/>
          <a:effectLst/>
        </p:spPr>
      </p:pic>
      <p:pic>
        <p:nvPicPr>
          <p:cNvPr id="342" name="Picture 341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9" cstate="print"/>
          <a:stretch>
            <a:fillRect/>
          </a:stretch>
        </p:blipFill>
        <p:spPr bwMode="auto">
          <a:xfrm>
            <a:off x="2608301" y="30576364"/>
            <a:ext cx="6383299" cy="589436"/>
          </a:xfrm>
          <a:prstGeom prst="rect">
            <a:avLst/>
          </a:prstGeom>
          <a:noFill/>
          <a:ln/>
          <a:effectLst/>
        </p:spPr>
      </p:pic>
      <p:pic>
        <p:nvPicPr>
          <p:cNvPr id="345" name="Picture 344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80" cstate="print"/>
          <a:stretch>
            <a:fillRect/>
          </a:stretch>
        </p:blipFill>
        <p:spPr bwMode="auto">
          <a:xfrm>
            <a:off x="4900386" y="31680125"/>
            <a:ext cx="2681514" cy="439316"/>
          </a:xfrm>
          <a:prstGeom prst="rect">
            <a:avLst/>
          </a:prstGeom>
          <a:noFill/>
          <a:ln/>
          <a:effectLst/>
        </p:spPr>
      </p:pic>
      <p:pic>
        <p:nvPicPr>
          <p:cNvPr id="349" name="Picture 348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81" cstate="print"/>
          <a:stretch>
            <a:fillRect/>
          </a:stretch>
        </p:blipFill>
        <p:spPr bwMode="auto">
          <a:xfrm>
            <a:off x="8252677" y="32988696"/>
            <a:ext cx="1653323" cy="403410"/>
          </a:xfrm>
          <a:prstGeom prst="rect">
            <a:avLst/>
          </a:prstGeom>
          <a:noFill/>
          <a:ln/>
          <a:effectLst/>
        </p:spPr>
      </p:pic>
      <p:pic>
        <p:nvPicPr>
          <p:cNvPr id="351" name="Picture 350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6" cstate="print"/>
          <a:stretch>
            <a:fillRect/>
          </a:stretch>
        </p:blipFill>
        <p:spPr bwMode="auto">
          <a:xfrm>
            <a:off x="18288000" y="15621000"/>
            <a:ext cx="718705" cy="553105"/>
          </a:xfrm>
          <a:prstGeom prst="rect">
            <a:avLst/>
          </a:prstGeom>
          <a:noFill/>
          <a:ln/>
          <a:effectLst/>
        </p:spPr>
      </p:pic>
      <p:pic>
        <p:nvPicPr>
          <p:cNvPr id="352" name="Picture 351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5" cstate="print"/>
          <a:stretch>
            <a:fillRect/>
          </a:stretch>
        </p:blipFill>
        <p:spPr bwMode="auto">
          <a:xfrm>
            <a:off x="16640175" y="14125575"/>
            <a:ext cx="717601" cy="552255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352" descr="TP_tmp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7" cstate="print"/>
          <a:stretch>
            <a:fillRect/>
          </a:stretch>
        </p:blipFill>
        <p:spPr bwMode="auto">
          <a:xfrm>
            <a:off x="20116800" y="14173200"/>
            <a:ext cx="718705" cy="553105"/>
          </a:xfrm>
          <a:prstGeom prst="rect">
            <a:avLst/>
          </a:prstGeom>
          <a:noFill/>
          <a:ln/>
          <a:effectLst/>
        </p:spPr>
      </p:pic>
      <p:pic>
        <p:nvPicPr>
          <p:cNvPr id="354" name="Picture 353" descr="TP_tmp.pn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269200" y="15316200"/>
            <a:ext cx="665372" cy="466159"/>
          </a:xfrm>
          <a:prstGeom prst="rect">
            <a:avLst/>
          </a:prstGeom>
          <a:noFill/>
          <a:ln/>
          <a:effectLst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535400" y="15316200"/>
            <a:ext cx="665372" cy="466159"/>
          </a:xfrm>
          <a:prstGeom prst="rect">
            <a:avLst/>
          </a:prstGeom>
          <a:noFill/>
          <a:ln/>
          <a:effectLst/>
        </p:spPr>
      </p:pic>
      <p:pic>
        <p:nvPicPr>
          <p:cNvPr id="356" name="Picture 355" descr="TP_tmp.pn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778946" y="13400316"/>
            <a:ext cx="585254" cy="760480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7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50000" y="13450131"/>
            <a:ext cx="585254" cy="760480"/>
          </a:xfrm>
          <a:prstGeom prst="rect">
            <a:avLst/>
          </a:prstGeom>
          <a:noFill/>
          <a:ln/>
          <a:effectLst/>
        </p:spPr>
      </p:pic>
      <p:sp>
        <p:nvSpPr>
          <p:cNvPr id="242" name="Right Brace 241"/>
          <p:cNvSpPr/>
          <p:nvPr/>
        </p:nvSpPr>
        <p:spPr>
          <a:xfrm rot="5400000" flipH="1">
            <a:off x="17764125" y="7639050"/>
            <a:ext cx="304800" cy="15240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ight Brace 242"/>
          <p:cNvSpPr/>
          <p:nvPr/>
        </p:nvSpPr>
        <p:spPr>
          <a:xfrm rot="5400000" flipH="1">
            <a:off x="19507200" y="7639050"/>
            <a:ext cx="304800" cy="15240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0" name="Picture 369" descr="TP_tmp.pn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82" cstate="print"/>
          <a:stretch>
            <a:fillRect/>
          </a:stretch>
        </p:blipFill>
        <p:spPr bwMode="auto">
          <a:xfrm>
            <a:off x="17907000" y="7772400"/>
            <a:ext cx="333969" cy="480915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367" descr="TP_tmp.pn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34256" y="13082685"/>
            <a:ext cx="333969" cy="480915"/>
          </a:xfrm>
          <a:prstGeom prst="rect">
            <a:avLst/>
          </a:prstGeom>
          <a:noFill/>
          <a:ln/>
          <a:effectLst/>
        </p:spPr>
      </p:pic>
      <p:pic>
        <p:nvPicPr>
          <p:cNvPr id="367" name="Picture 366" descr="TP_tmp.pn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8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401800" y="13087350"/>
            <a:ext cx="333969" cy="480915"/>
          </a:xfrm>
          <a:prstGeom prst="rect">
            <a:avLst/>
          </a:prstGeom>
          <a:noFill/>
          <a:ln/>
          <a:effectLst/>
        </p:spPr>
      </p:pic>
      <p:grpSp>
        <p:nvGrpSpPr>
          <p:cNvPr id="369" name="Group 368"/>
          <p:cNvGrpSpPr/>
          <p:nvPr/>
        </p:nvGrpSpPr>
        <p:grpSpPr>
          <a:xfrm>
            <a:off x="5181600" y="37966471"/>
            <a:ext cx="5257800" cy="951131"/>
            <a:chOff x="-6629400" y="36271200"/>
            <a:chExt cx="5257800" cy="951131"/>
          </a:xfrm>
        </p:grpSpPr>
        <p:sp>
          <p:nvSpPr>
            <p:cNvPr id="236" name="Right Brace 235"/>
            <p:cNvSpPr/>
            <p:nvPr/>
          </p:nvSpPr>
          <p:spPr>
            <a:xfrm rot="16200000" flipH="1">
              <a:off x="-4229100" y="33870900"/>
              <a:ext cx="457200" cy="5257800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-6034256" y="36576000"/>
              <a:ext cx="3441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reparametrization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2" name="Picture 371" descr="TP_tmp.pn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85" cstate="print"/>
          <a:stretch>
            <a:fillRect/>
          </a:stretch>
        </p:blipFill>
        <p:spPr bwMode="auto">
          <a:xfrm>
            <a:off x="19659600" y="7772400"/>
            <a:ext cx="333969" cy="480915"/>
          </a:xfrm>
          <a:prstGeom prst="rect">
            <a:avLst/>
          </a:prstGeom>
          <a:noFill/>
          <a:ln/>
          <a:effectLst/>
        </p:spPr>
      </p:pic>
      <p:pic>
        <p:nvPicPr>
          <p:cNvPr id="251" name="Picture 250" descr="TP_tmp.pn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8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020550" y="23461044"/>
            <a:ext cx="8457785" cy="1134019"/>
          </a:xfrm>
          <a:prstGeom prst="rect">
            <a:avLst/>
          </a:prstGeom>
          <a:noFill/>
          <a:ln/>
          <a:effectLst/>
        </p:spPr>
      </p:pic>
      <p:pic>
        <p:nvPicPr>
          <p:cNvPr id="249" name="Picture 248" descr="TP_tmp.pn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8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001500" y="22555200"/>
            <a:ext cx="3734225" cy="674399"/>
          </a:xfrm>
          <a:prstGeom prst="rect">
            <a:avLst/>
          </a:prstGeom>
          <a:noFill/>
          <a:ln/>
          <a:effectLst/>
        </p:spPr>
      </p:pic>
      <p:pic>
        <p:nvPicPr>
          <p:cNvPr id="256" name="Picture 255" descr="TP_tmp.pn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8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039600" y="26880376"/>
            <a:ext cx="5105744" cy="837794"/>
          </a:xfrm>
          <a:prstGeom prst="rect">
            <a:avLst/>
          </a:prstGeom>
          <a:noFill/>
          <a:ln/>
          <a:effectLst/>
        </p:spPr>
      </p:pic>
      <p:sp>
        <p:nvSpPr>
          <p:cNvPr id="257" name="Text Box 147"/>
          <p:cNvSpPr txBox="1">
            <a:spLocks noChangeArrowheads="1"/>
          </p:cNvSpPr>
          <p:nvPr/>
        </p:nvSpPr>
        <p:spPr bwMode="auto">
          <a:xfrm>
            <a:off x="11430000" y="29870400"/>
            <a:ext cx="9982201" cy="7162800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91440" rIns="182880" bIns="182880"/>
          <a:lstStyle/>
          <a:p>
            <a:endParaRPr lang="en-AU" sz="3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sz="3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MBE-MM is closely related to MBE with bucket propagation (</a:t>
            </a:r>
            <a:r>
              <a:rPr lang="en-AU" sz="3600" dirty="0" err="1" smtClean="0">
                <a:latin typeface="Times New Roman" pitchFamily="18" charset="0"/>
                <a:cs typeface="Times New Roman" pitchFamily="18" charset="0"/>
              </a:rPr>
              <a:t>Rollon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AU" sz="3600" dirty="0" err="1" smtClean="0">
                <a:latin typeface="Times New Roman" pitchFamily="18" charset="0"/>
                <a:cs typeface="Times New Roman" pitchFamily="18" charset="0"/>
              </a:rPr>
              <a:t>Larrosa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2006), but:</a:t>
            </a:r>
          </a:p>
          <a:p>
            <a:pPr>
              <a:buFont typeface="Arial" pitchFamily="34" charset="0"/>
              <a:buChar char="•"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MBE-MM corresponds to a partial execution of a global optimization</a:t>
            </a:r>
          </a:p>
          <a:p>
            <a:pPr>
              <a:buFont typeface="Arial" pitchFamily="34" charset="0"/>
              <a:buChar char="•"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Bucket propagation update is heuristic and cannot be further iterated</a:t>
            </a:r>
          </a:p>
          <a:p>
            <a:endParaRPr lang="en-A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14049375" y="298704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single-pass algorithm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processing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mini-buckets top down along ordering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Messages only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within each bucket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Easy to gauge memory &amp; time use 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Corresponds to ½ iteration of JGLP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5" name="Group 314"/>
          <p:cNvGrpSpPr/>
          <p:nvPr/>
        </p:nvGrpSpPr>
        <p:grpSpPr>
          <a:xfrm>
            <a:off x="11544300" y="30099000"/>
            <a:ext cx="2257425" cy="1943100"/>
            <a:chOff x="11458575" y="30099000"/>
            <a:chExt cx="2257425" cy="1943100"/>
          </a:xfrm>
        </p:grpSpPr>
        <p:sp>
          <p:nvSpPr>
            <p:cNvPr id="258" name="Oval 257"/>
            <p:cNvSpPr/>
            <p:nvPr/>
          </p:nvSpPr>
          <p:spPr>
            <a:xfrm>
              <a:off x="11458575" y="30099000"/>
              <a:ext cx="685800" cy="46166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12801600" y="31546800"/>
              <a:ext cx="762000" cy="4953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11906250" y="30784800"/>
              <a:ext cx="762000" cy="4953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13030200" y="30099000"/>
              <a:ext cx="685800" cy="46166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Arrow Connector 261"/>
            <p:cNvCxnSpPr>
              <a:stCxn id="261" idx="5"/>
              <a:endCxn id="259" idx="0"/>
            </p:cNvCxnSpPr>
            <p:nvPr/>
          </p:nvCxnSpPr>
          <p:spPr>
            <a:xfrm flipH="1">
              <a:off x="13182600" y="30493056"/>
              <a:ext cx="432967" cy="10537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>
              <a:stCxn id="258" idx="3"/>
              <a:endCxn id="260" idx="1"/>
            </p:cNvCxnSpPr>
            <p:nvPr/>
          </p:nvCxnSpPr>
          <p:spPr>
            <a:xfrm>
              <a:off x="11559008" y="30493056"/>
              <a:ext cx="458834" cy="3642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>
              <a:stCxn id="260" idx="4"/>
              <a:endCxn id="259" idx="1"/>
            </p:cNvCxnSpPr>
            <p:nvPr/>
          </p:nvCxnSpPr>
          <p:spPr>
            <a:xfrm>
              <a:off x="12287250" y="31280100"/>
              <a:ext cx="625942" cy="339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TextBox 272"/>
            <p:cNvSpPr txBox="1"/>
            <p:nvPr/>
          </p:nvSpPr>
          <p:spPr>
            <a:xfrm>
              <a:off x="11993995" y="30784800"/>
              <a:ext cx="579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B2</a:t>
              </a:r>
              <a:endParaRPr lang="en-US" sz="24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12839700" y="31580435"/>
              <a:ext cx="579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B3</a:t>
              </a:r>
              <a:endParaRPr lang="en-US" sz="24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5" name="Straight Connector 274"/>
            <p:cNvCxnSpPr>
              <a:stCxn id="258" idx="6"/>
              <a:endCxn id="261" idx="2"/>
            </p:cNvCxnSpPr>
            <p:nvPr/>
          </p:nvCxnSpPr>
          <p:spPr>
            <a:xfrm>
              <a:off x="12144375" y="30329833"/>
              <a:ext cx="885825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1" name="Picture 280" descr="TP_tmp.pn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8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635317" y="30118050"/>
              <a:ext cx="281052" cy="40471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2" name="Picture 281" descr="TP_tmp.pn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8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3216467" y="30118050"/>
              <a:ext cx="281052" cy="40471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89" name="Text Box 147"/>
          <p:cNvSpPr txBox="1">
            <a:spLocks noChangeArrowheads="1"/>
          </p:cNvSpPr>
          <p:nvPr/>
        </p:nvSpPr>
        <p:spPr bwMode="auto">
          <a:xfrm>
            <a:off x="11430000" y="39014400"/>
            <a:ext cx="9982201" cy="3962400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91440" rIns="182880" bIns="182880"/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MBE-MM always improves upon MBE, using comparable time and memory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FGLP converges quickly and consumes less memory than the other schemes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Given sufficient time and memory JGLP produces the tightest bound</a:t>
            </a:r>
            <a:endParaRPr lang="en-A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" name="Text Box 162"/>
          <p:cNvSpPr txBox="1">
            <a:spLocks noChangeArrowheads="1"/>
          </p:cNvSpPr>
          <p:nvPr/>
        </p:nvSpPr>
        <p:spPr bwMode="auto">
          <a:xfrm>
            <a:off x="11430000" y="37790438"/>
            <a:ext cx="9982200" cy="842962"/>
          </a:xfrm>
          <a:prstGeom prst="rect">
            <a:avLst/>
          </a:prstGeom>
          <a:solidFill>
            <a:srgbClr val="002244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Black" pitchFamily="34" charset="0"/>
                <a:ea typeface="SimSun" pitchFamily="2" charset="-122"/>
                <a:cs typeface="Arial" charset="0"/>
              </a:rPr>
              <a:t>Summary of experiments</a:t>
            </a:r>
            <a:endParaRPr lang="en-US" altLang="zh-CN" sz="4800" b="1" dirty="0">
              <a:solidFill>
                <a:schemeClr val="bg1"/>
              </a:solidFill>
              <a:effectLst/>
              <a:latin typeface="Arial Black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291" name="Text Box 147"/>
          <p:cNvSpPr txBox="1">
            <a:spLocks noChangeArrowheads="1"/>
          </p:cNvSpPr>
          <p:nvPr/>
        </p:nvSpPr>
        <p:spPr bwMode="auto">
          <a:xfrm>
            <a:off x="21945600" y="29337000"/>
            <a:ext cx="9982201" cy="13639800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91440" rIns="182880" bIns="182880"/>
          <a:lstStyle/>
          <a:p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Iterative tightening in search guiding heuristics</a:t>
            </a:r>
          </a:p>
          <a:p>
            <a:endParaRPr lang="en-A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Anytime AND/OR Branch and Bound produces lower bounds on the optimal solution, until the exact solution is found.</a:t>
            </a:r>
          </a:p>
          <a:p>
            <a:endParaRPr lang="en-A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effectLst/>
                <a:latin typeface="Times New Roman" pitchFamily="18" charset="0"/>
                <a:cs typeface="Times New Roman" pitchFamily="18" charset="0"/>
              </a:rPr>
              <a:t>4 heuristics: MBE, MBE-MM, FGLP+MBE, JGLP.</a:t>
            </a:r>
            <a:endParaRPr lang="en-A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2" name="Picture 291" descr="pedigree40-long copy.jpg"/>
          <p:cNvPicPr>
            <a:picLocks noChangeAspect="1"/>
          </p:cNvPicPr>
          <p:nvPr/>
        </p:nvPicPr>
        <p:blipFill>
          <a:blip r:embed="rId89" cstate="print"/>
          <a:stretch>
            <a:fillRect/>
          </a:stretch>
        </p:blipFill>
        <p:spPr>
          <a:xfrm>
            <a:off x="21976080" y="33488376"/>
            <a:ext cx="9875520" cy="4306824"/>
          </a:xfrm>
          <a:prstGeom prst="rect">
            <a:avLst/>
          </a:prstGeom>
        </p:spPr>
      </p:pic>
      <p:pic>
        <p:nvPicPr>
          <p:cNvPr id="294" name="Picture 293" descr="grid 70-26-5-long copy2.jpg"/>
          <p:cNvPicPr>
            <a:picLocks noChangeAspect="1"/>
          </p:cNvPicPr>
          <p:nvPr/>
        </p:nvPicPr>
        <p:blipFill>
          <a:blip r:embed="rId90" cstate="print"/>
          <a:stretch>
            <a:fillRect/>
          </a:stretch>
        </p:blipFill>
        <p:spPr>
          <a:xfrm>
            <a:off x="22098000" y="38246304"/>
            <a:ext cx="9784080" cy="4273296"/>
          </a:xfrm>
          <a:prstGeom prst="rect">
            <a:avLst/>
          </a:prstGeom>
        </p:spPr>
      </p:pic>
      <p:sp>
        <p:nvSpPr>
          <p:cNvPr id="295" name="Text Box 162"/>
          <p:cNvSpPr txBox="1">
            <a:spLocks noChangeArrowheads="1"/>
          </p:cNvSpPr>
          <p:nvPr/>
        </p:nvSpPr>
        <p:spPr bwMode="auto">
          <a:xfrm>
            <a:off x="21945600" y="13716000"/>
            <a:ext cx="9982200" cy="842962"/>
          </a:xfrm>
          <a:prstGeom prst="rect">
            <a:avLst/>
          </a:prstGeom>
          <a:solidFill>
            <a:srgbClr val="002244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Arial Black" pitchFamily="34" charset="0"/>
                <a:ea typeface="SimSun" pitchFamily="2" charset="-122"/>
                <a:cs typeface="Arial" charset="0"/>
              </a:rPr>
              <a:t>Experiments</a:t>
            </a:r>
            <a:endParaRPr lang="en-US" altLang="zh-CN" sz="5400" b="1" dirty="0">
              <a:solidFill>
                <a:schemeClr val="bg1"/>
              </a:solidFill>
              <a:effectLst/>
              <a:latin typeface="Arial Black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302" name="Text Box 147"/>
          <p:cNvSpPr txBox="1">
            <a:spLocks noChangeArrowheads="1"/>
          </p:cNvSpPr>
          <p:nvPr/>
        </p:nvSpPr>
        <p:spPr bwMode="auto">
          <a:xfrm>
            <a:off x="21945600" y="14935200"/>
            <a:ext cx="9982201" cy="3352800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91440" rIns="182880" bIns="182880"/>
          <a:lstStyle/>
          <a:p>
            <a:r>
              <a:rPr lang="en-AU" sz="3600" b="1" dirty="0" smtClean="0">
                <a:effectLst/>
                <a:latin typeface="Times New Roman" pitchFamily="18" charset="0"/>
                <a:cs typeface="Times New Roman" pitchFamily="18" charset="0"/>
              </a:rPr>
              <a:t>4 benchmarks:</a:t>
            </a:r>
          </a:p>
          <a:p>
            <a:pPr>
              <a:buFont typeface="Arial" pitchFamily="34" charset="0"/>
              <a:buChar char="•"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 pedigrees</a:t>
            </a:r>
          </a:p>
          <a:p>
            <a:pPr>
              <a:buFont typeface="Arial" pitchFamily="34" charset="0"/>
              <a:buChar char="•"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 t</a:t>
            </a:r>
            <a:r>
              <a:rPr lang="en-AU" sz="3600" dirty="0" smtClean="0">
                <a:effectLst/>
                <a:latin typeface="Times New Roman" pitchFamily="18" charset="0"/>
                <a:cs typeface="Times New Roman" pitchFamily="18" charset="0"/>
              </a:rPr>
              <a:t>ype4</a:t>
            </a:r>
          </a:p>
          <a:p>
            <a:pPr>
              <a:buFont typeface="Arial" pitchFamily="34" charset="0"/>
              <a:buChar char="•"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AU" sz="3600" dirty="0" err="1" smtClean="0">
                <a:latin typeface="Times New Roman" pitchFamily="18" charset="0"/>
                <a:cs typeface="Times New Roman" pitchFamily="18" charset="0"/>
              </a:rPr>
              <a:t>LargeFam</a:t>
            </a:r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 n-by-n g</a:t>
            </a:r>
            <a:r>
              <a:rPr lang="en-AU" sz="3600" dirty="0" smtClean="0">
                <a:effectLst/>
                <a:latin typeface="Times New Roman" pitchFamily="18" charset="0"/>
                <a:cs typeface="Times New Roman" pitchFamily="18" charset="0"/>
              </a:rPr>
              <a:t>rid networks</a:t>
            </a:r>
            <a:endParaRPr lang="en-A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25126950" y="162306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genetic linkage analysis networks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" name="Right Brace 306"/>
          <p:cNvSpPr/>
          <p:nvPr/>
        </p:nvSpPr>
        <p:spPr>
          <a:xfrm>
            <a:off x="24612600" y="15849600"/>
            <a:ext cx="533400" cy="15240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Text Box 147"/>
          <p:cNvSpPr txBox="1">
            <a:spLocks noChangeArrowheads="1"/>
          </p:cNvSpPr>
          <p:nvPr/>
        </p:nvSpPr>
        <p:spPr bwMode="auto">
          <a:xfrm>
            <a:off x="21945600" y="18821400"/>
            <a:ext cx="9982201" cy="9906000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91440" rIns="182880" bIns="182880"/>
          <a:lstStyle/>
          <a:p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Iterative tightening as bounding schemes</a:t>
            </a:r>
          </a:p>
          <a:p>
            <a:endParaRPr lang="en-A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4 bounds: MBE, MBE-MM, FGLP, JGLP</a:t>
            </a:r>
            <a:endParaRPr lang="en-A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2" name="Picture 311" descr="90-34-5-UB-log copy.jpg"/>
          <p:cNvPicPr>
            <a:picLocks noChangeAspect="1"/>
          </p:cNvPicPr>
          <p:nvPr/>
        </p:nvPicPr>
        <p:blipFill>
          <a:blip r:embed="rId91" cstate="print"/>
          <a:stretch>
            <a:fillRect/>
          </a:stretch>
        </p:blipFill>
        <p:spPr>
          <a:xfrm>
            <a:off x="22037040" y="24344376"/>
            <a:ext cx="4937760" cy="4078224"/>
          </a:xfrm>
          <a:prstGeom prst="rect">
            <a:avLst/>
          </a:prstGeom>
        </p:spPr>
      </p:pic>
      <p:pic>
        <p:nvPicPr>
          <p:cNvPr id="186" name="Picture 185" descr="pedigree41-new copy.jpg"/>
          <p:cNvPicPr>
            <a:picLocks noChangeAspect="1"/>
          </p:cNvPicPr>
          <p:nvPr/>
        </p:nvPicPr>
        <p:blipFill>
          <a:blip r:embed="rId92" cstate="print"/>
          <a:stretch>
            <a:fillRect/>
          </a:stretch>
        </p:blipFill>
        <p:spPr>
          <a:xfrm>
            <a:off x="26913840" y="20433792"/>
            <a:ext cx="4937760" cy="3950208"/>
          </a:xfrm>
          <a:prstGeom prst="rect">
            <a:avLst/>
          </a:prstGeom>
        </p:spPr>
      </p:pic>
      <p:pic>
        <p:nvPicPr>
          <p:cNvPr id="314" name="Picture 313" descr="90-30-5-UB-log copy.jpg"/>
          <p:cNvPicPr>
            <a:picLocks noChangeAspect="1"/>
          </p:cNvPicPr>
          <p:nvPr/>
        </p:nvPicPr>
        <p:blipFill>
          <a:blip r:embed="rId93" cstate="print"/>
          <a:stretch>
            <a:fillRect/>
          </a:stretch>
        </p:blipFill>
        <p:spPr>
          <a:xfrm>
            <a:off x="26990040" y="24344376"/>
            <a:ext cx="4937760" cy="4078224"/>
          </a:xfrm>
          <a:prstGeom prst="rect">
            <a:avLst/>
          </a:prstGeom>
        </p:spPr>
      </p:pic>
      <p:pic>
        <p:nvPicPr>
          <p:cNvPr id="310" name="Picture 309" descr="pedigree9_UB-thick-log copy.jpg"/>
          <p:cNvPicPr>
            <a:picLocks noChangeAspect="1"/>
          </p:cNvPicPr>
          <p:nvPr/>
        </p:nvPicPr>
        <p:blipFill>
          <a:blip r:embed="rId94" cstate="print"/>
          <a:stretch>
            <a:fillRect/>
          </a:stretch>
        </p:blipFill>
        <p:spPr>
          <a:xfrm>
            <a:off x="22037040" y="20394168"/>
            <a:ext cx="4937760" cy="395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{12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6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{12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6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{13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7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1^1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5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3^2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9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2^1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1^2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3^1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2^2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8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^1_1 = x^2_1 \qquad x^1_2 = x^2_2 \qquad x^1_3=x^2_3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1"/>
  <p:tag name="PICTUREFILESIZE" val="47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ambda_{ij}(x_i), \ \lambda_{ji}(x_j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38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{23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fonts}&#10;\usepackage{color}&#10;\begin{document}&#10;\begin{equation*}&#10;( \Leftrightarrow &#10;\textcolor{blue}{\lambda \in \Lambda}&#10;)&#10;\end{equatio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34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{23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{12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69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{13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70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3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8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2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1^1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5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1^2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,dvipsnames]{xcolor}&#10;\begin{document}&#10;$$\textcolor{BrickRed}{q^1_1}$$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9"/>
  <p:tag name="PICTUREFILESIZE" val="136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$q^1_1$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{13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7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$q^2_1$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40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,dvipsnames]{xcolor}&#10;\begin{document}&#10;$$\textcolor{BrickRed}{q^2_1}$$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9"/>
  <p:tag name="PICTUREFILESIZE" val="14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fonts}&#10;\usepackage{color}&#10;\begin{document}&#10;\begin{align*}&#10;\forall \alpha, \ &#10;f_\alpha(x_\alpha) \leftarrow f_\alpha(x_\alpha) - \gamma_\alpha(x_i) + &#10;\frac{1}{|F_i|} \sum_{\beta} \gamma_\beta(x_i)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09"/>
  <p:tag name="PICTUREFILESIZE" val="114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fonts}&#10;\usepackage{color}&#10;\begin{document}&#10;\begin{align*}&#10;\forall \alpha, \ &#10;\gamma_{\alpha}(x_i) &amp;= \max_{x_\alpha \setminus x_i} f_\alpha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4"/>
  <p:tag name="PICTUREFILESIZE" val="54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fonts}&#10;\usepackage{color}&#10;\begin{document}&#10;\begin{align*}&#10;F_i \leftarrow F_i + \frac{1}{2} \big(\gamma_j(x_s) - \gamma_i(x_s)\big)&#10;\end{align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8"/>
  <p:tag name="PICTUREFILESIZE" val="65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$q^1_1$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3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$q^2_1$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40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1(x_1,x_2)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41"/>
  <p:tag name="PICTUREFILESIZE" val="9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3(x_1,x_3)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41"/>
  <p:tag name="PICTUREFILESIZE" val="99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2(x_2,x_3)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41"/>
  <p:tag name="PICTUREFILESIZE" val="10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1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5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ambda_1^1(x_2)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28"/>
  <p:tag name="PICTUREFILESIZE" val="76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ambda_2(x_3)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28"/>
  <p:tag name="PICTUREFILESIZE" val="8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ambda_1^2(x_3)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28"/>
  <p:tag name="PICTUREFILESIZE" val="84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ambda_3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0"/>
  <p:tag name="PICTUREFILESIZE" val="38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q^i \!:\, F_i$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6"/>
  <p:tag name="PICTUREFILESIZE" val="5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q^j \!:\, F_j$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27"/>
  <p:tag name="PICTUREFILESIZE" val="59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{\alpha_2}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4"/>
  <p:tag name="PICTUREFILESIZE" val="4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{\alpha_1}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4"/>
  <p:tag name="PICTUREFILESIZE" val="3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{\alpha_3}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4"/>
  <p:tag name="PICTUREFILESIZE" val="4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i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9"/>
  <p:tag name="PICTUREFILESIZE" val="3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fonts}&#10;\usepackage{color}&#10;\begin{document}&#10;%\begin{align*}&#10;%\textcolor{blue}{ \lambda\in \Lambda \quad \Leftrightarrow \quad \forall i,\quad \sum_j \lambda_{ij}(x_i)=0 }&#10;%\end{align*}&#10;\begin{gather*}&#10;%\textcolor{blue}{ &#10;\forall i,\quad \sum_j \lambda_{ij}(x_i)=0 &#10;%} \\&#10;%\textcolor{blue}{ \Updownarrow} \\&#10;%\textcolor{blue}{ \lambda\in \Lambda } &#10;\end{gathe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8"/>
  <p:tag name="PICTUREFILESIZE" val="47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3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fonts}&#10;\usepackage{color}&#10;\begin{document}&#10;\begin{align*}&#10;C^* &amp;= \max_{\textbf x} \sum_{(ij)\in F} f_{ij}(x_i,x_j) \\&#10; &amp;= \max_{\textbf x} \sum_{(ij)\in F} f_{ij}(x_i,x_j) + \sum_{i,j} \lambda_{ij}(x_i) \\&#10; &amp;\le \min_{\textcolor{blue}{\lambda \in \Lambda}} \sum_{(ij)\in F} \max_{\textbf x} \big( f_{ij}(x_i,x_j) + \lambda_{ij}(x_i) +\lambda_{ji}(x_j)\big) 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443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2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_{23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49"/>
</p:tagLst>
</file>

<file path=ppt/theme/theme1.xml><?xml version="1.0" encoding="utf-8"?>
<a:theme xmlns:a="http://schemas.openxmlformats.org/drawingml/2006/main" name="poster_d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poster_draft</Template>
  <TotalTime>4886</TotalTime>
  <Words>643</Words>
  <Application>Microsoft Office PowerPoint</Application>
  <PresentationFormat>Custom</PresentationFormat>
  <Paragraphs>124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poster_draft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Natasha Flerova</dc:creator>
  <cp:lastModifiedBy>Natasha Flerova</cp:lastModifiedBy>
  <cp:revision>150</cp:revision>
  <dcterms:created xsi:type="dcterms:W3CDTF">2012-08-10T05:57:53Z</dcterms:created>
  <dcterms:modified xsi:type="dcterms:W3CDTF">2012-08-14T08:35:24Z</dcterms:modified>
</cp:coreProperties>
</file>