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2.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6.xml" ContentType="application/vnd.openxmlformats-officedocument.presentationml.tags+xml"/>
  <Override PartName="/ppt/notesSlides/notesSlide20.xml" ContentType="application/vnd.openxmlformats-officedocument.presentationml.notesSlide+xml"/>
  <Override PartName="/ppt/tags/tag47.xml" ContentType="application/vnd.openxmlformats-officedocument.presentationml.tags+xml"/>
  <Override PartName="/ppt/notesSlides/notesSlide21.xml" ContentType="application/vnd.openxmlformats-officedocument.presentationml.notesSlide+xml"/>
  <Override PartName="/ppt/tags/tag48.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49.xml" ContentType="application/vnd.openxmlformats-officedocument.presentationml.tags+xml"/>
  <Override PartName="/ppt/notesSlides/notesSlide25.xml" ContentType="application/vnd.openxmlformats-officedocument.presentationml.notesSlide+xml"/>
  <Override PartName="/ppt/tags/tag50.xml" ContentType="application/vnd.openxmlformats-officedocument.presentationml.tags+xml"/>
  <Override PartName="/ppt/notesSlides/notesSlide26.xml" ContentType="application/vnd.openxmlformats-officedocument.presentationml.notesSlide+xml"/>
  <Override PartName="/ppt/tags/tag51.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Lst>
  <p:notesMasterIdLst>
    <p:notesMasterId r:id="rId32"/>
  </p:notesMasterIdLst>
  <p:sldIdLst>
    <p:sldId id="256" r:id="rId3"/>
    <p:sldId id="505" r:id="rId4"/>
    <p:sldId id="387" r:id="rId5"/>
    <p:sldId id="397" r:id="rId6"/>
    <p:sldId id="389" r:id="rId7"/>
    <p:sldId id="466" r:id="rId8"/>
    <p:sldId id="467" r:id="rId9"/>
    <p:sldId id="408" r:id="rId10"/>
    <p:sldId id="458" r:id="rId11"/>
    <p:sldId id="422" r:id="rId12"/>
    <p:sldId id="507" r:id="rId13"/>
    <p:sldId id="512" r:id="rId14"/>
    <p:sldId id="521" r:id="rId15"/>
    <p:sldId id="429" r:id="rId16"/>
    <p:sldId id="441" r:id="rId17"/>
    <p:sldId id="443" r:id="rId18"/>
    <p:sldId id="444" r:id="rId19"/>
    <p:sldId id="414" r:id="rId20"/>
    <p:sldId id="417" r:id="rId21"/>
    <p:sldId id="415" r:id="rId22"/>
    <p:sldId id="527" r:id="rId23"/>
    <p:sldId id="454" r:id="rId24"/>
    <p:sldId id="416" r:id="rId25"/>
    <p:sldId id="462" r:id="rId26"/>
    <p:sldId id="515" r:id="rId27"/>
    <p:sldId id="516" r:id="rId28"/>
    <p:sldId id="456" r:id="rId29"/>
    <p:sldId id="470" r:id="rId30"/>
    <p:sldId id="367"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utline" id="{D4748220-77B6-DE42-BCD9-749903CFD714}">
          <p14:sldIdLst>
            <p14:sldId id="256"/>
            <p14:sldId id="505"/>
          </p14:sldIdLst>
        </p14:section>
        <p14:section name="Background" id="{8603A04E-F83A-48B1-99F9-FB8C5C7FF299}">
          <p14:sldIdLst>
            <p14:sldId id="387"/>
            <p14:sldId id="397"/>
            <p14:sldId id="389"/>
            <p14:sldId id="466"/>
          </p14:sldIdLst>
        </p14:section>
        <p14:section name="Algorithm" id="{47AC5DBB-02A7-45BF-A359-10ED4776B2F4}">
          <p14:sldIdLst>
            <p14:sldId id="467"/>
            <p14:sldId id="408"/>
            <p14:sldId id="458"/>
            <p14:sldId id="422"/>
            <p14:sldId id="507"/>
            <p14:sldId id="512"/>
            <p14:sldId id="521"/>
            <p14:sldId id="429"/>
            <p14:sldId id="441"/>
            <p14:sldId id="443"/>
            <p14:sldId id="444"/>
            <p14:sldId id="414"/>
            <p14:sldId id="417"/>
            <p14:sldId id="415"/>
            <p14:sldId id="527"/>
            <p14:sldId id="454"/>
            <p14:sldId id="416"/>
            <p14:sldId id="462"/>
            <p14:sldId id="515"/>
            <p14:sldId id="516"/>
            <p14:sldId id="456"/>
            <p14:sldId id="470"/>
            <p14:sldId id="36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0000FF"/>
    <a:srgbClr val="FF0000"/>
    <a:srgbClr val="00FF00"/>
    <a:srgbClr val="00B8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7" autoAdjust="0"/>
    <p:restoredTop sz="79681" autoAdjust="0"/>
  </p:normalViewPr>
  <p:slideViewPr>
    <p:cSldViewPr snapToGrid="0" snapToObjects="1">
      <p:cViewPr varScale="1">
        <p:scale>
          <a:sx n="73" d="100"/>
          <a:sy n="73" d="100"/>
        </p:scale>
        <p:origin x="171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0" d="100"/>
          <a:sy n="70" d="100"/>
        </p:scale>
        <p:origin x="324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891EEF-D510-FB48-9A02-A5864FB0FB97}" type="datetimeFigureOut">
              <a:rPr lang="en-US" smtClean="0"/>
              <a:t>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1E325E-E742-1D42-BB50-DD386887126D}" type="slidenum">
              <a:rPr lang="en-US" smtClean="0"/>
              <a:t>‹#›</a:t>
            </a:fld>
            <a:endParaRPr lang="en-US"/>
          </a:p>
        </p:txBody>
      </p:sp>
    </p:spTree>
    <p:extLst>
      <p:ext uri="{BB962C8B-B14F-4D97-AF65-F5344CB8AC3E}">
        <p14:creationId xmlns:p14="http://schemas.microsoft.com/office/powerpoint/2010/main" val="120533903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a:t>
            </a:r>
            <a:r>
              <a:rPr lang="en-US" baseline="0" dirty="0" smtClean="0"/>
              <a:t> all, I’m Qi. In this talk, I will be presenting our work “</a:t>
            </a:r>
            <a:r>
              <a:rPr lang="en-US" dirty="0" smtClean="0"/>
              <a:t>Anytime </a:t>
            </a:r>
            <a:r>
              <a:rPr lang="en-US" dirty="0" err="1" smtClean="0"/>
              <a:t>Anyspace</a:t>
            </a:r>
            <a:r>
              <a:rPr lang="en-US" dirty="0" smtClean="0"/>
              <a:t> AND/OR Search for Bounding the Partition Function”.  This is joint work with </a:t>
            </a:r>
            <a:r>
              <a:rPr lang="en-US" sz="1200" dirty="0" smtClean="0"/>
              <a:t>Rina </a:t>
            </a:r>
            <a:r>
              <a:rPr lang="en-US" sz="1200" dirty="0" err="1" smtClean="0"/>
              <a:t>Dechter</a:t>
            </a:r>
            <a:r>
              <a:rPr lang="en-US" sz="1200" dirty="0" smtClean="0"/>
              <a:t> and Alex </a:t>
            </a:r>
            <a:r>
              <a:rPr lang="en-US" sz="1200" dirty="0" err="1" smtClean="0"/>
              <a:t>Ihler</a:t>
            </a:r>
            <a:r>
              <a:rPr lang="en-US" sz="1200" dirty="0" smtClean="0"/>
              <a:t>.</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a:t>
            </a:fld>
            <a:endParaRPr lang="en-US"/>
          </a:p>
        </p:txBody>
      </p:sp>
    </p:spTree>
    <p:extLst>
      <p:ext uri="{BB962C8B-B14F-4D97-AF65-F5344CB8AC3E}">
        <p14:creationId xmlns:p14="http://schemas.microsoft.com/office/powerpoint/2010/main" val="1447686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 talk about a heuristics search algorithm, we</a:t>
            </a:r>
            <a:r>
              <a:rPr lang="en-US" baseline="0" dirty="0" smtClean="0"/>
              <a:t> have to define  several terms for our problem first. One is the cost of the path, which is defined as the product of factors fully instantiated by the path from the root to node n. [click] For example, variable A and B are instantiated by the path. [click] So, factors whose scope only involves variable A and B will contribute to the cost.</a:t>
            </a:r>
            <a:endParaRPr lang="en-US" dirty="0"/>
          </a:p>
        </p:txBody>
      </p:sp>
      <p:sp>
        <p:nvSpPr>
          <p:cNvPr id="4" name="Slide Number Placeholder 3"/>
          <p:cNvSpPr>
            <a:spLocks noGrp="1"/>
          </p:cNvSpPr>
          <p:nvPr>
            <p:ph type="sldNum" sz="quarter" idx="10"/>
          </p:nvPr>
        </p:nvSpPr>
        <p:spPr/>
        <p:txBody>
          <a:bodyPr/>
          <a:lstStyle/>
          <a:p>
            <a:fld id="{F4275E32-1F30-9641-AC61-E02BE158092B}" type="slidenum">
              <a:rPr lang="en-US" smtClean="0"/>
              <a:t>10</a:t>
            </a:fld>
            <a:endParaRPr lang="en-US"/>
          </a:p>
        </p:txBody>
      </p:sp>
    </p:spTree>
    <p:extLst>
      <p:ext uri="{BB962C8B-B14F-4D97-AF65-F5344CB8AC3E}">
        <p14:creationId xmlns:p14="http://schemas.microsoft.com/office/powerpoint/2010/main" val="2271839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For a given node n, the value of that node v(n) is defined as the mass of the subtree rooted at this node. [click] For example,  for this particular node n, we first identify variables below this node, they are {C,D,E,F,G}. [click] And then we collect all the factors involving those variables. By summing them out,  we get the mass of the subtree rooted at this node. [click] </a:t>
            </a:r>
            <a:r>
              <a:rPr lang="en-US" dirty="0" smtClean="0"/>
              <a:t>Heuristic for</a:t>
            </a:r>
            <a:r>
              <a:rPr lang="en-US" baseline="0" dirty="0" smtClean="0"/>
              <a:t> a given node</a:t>
            </a:r>
            <a:r>
              <a:rPr lang="en-US" dirty="0" smtClean="0"/>
              <a:t> is an estimate</a:t>
            </a:r>
            <a:r>
              <a:rPr lang="en-US" baseline="0" dirty="0" smtClean="0"/>
              <a:t> of v(n). Typically, h(n) is designed to be upper or lower bound of v(n).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F4275E32-1F30-9641-AC61-E02BE158092B}" type="slidenum">
              <a:rPr lang="en-US" smtClean="0"/>
              <a:t>11</a:t>
            </a:fld>
            <a:endParaRPr lang="en-US"/>
          </a:p>
        </p:txBody>
      </p:sp>
    </p:spTree>
    <p:extLst>
      <p:ext uri="{BB962C8B-B14F-4D97-AF65-F5344CB8AC3E}">
        <p14:creationId xmlns:p14="http://schemas.microsoft.com/office/powerpoint/2010/main" val="421653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baseline="0" dirty="0" smtClean="0"/>
              <a:t>Now, let me walk you through a simple example to show how search works for the summation problem. Let’s say we have a pairwise model over binary variables. [click] We first expand a node according to the given pseudo tree. One factor whose scope is A is instantiated. These “v” stand for the value of these children nodes. [click] It’s easy to see the partition function can be re-written into sum of node values weighted by the instantiated factor. Since we have heuristics at each frontier node. Those heuristics are estimates of those “v” values. We can derive a estimate of the partition function, Z-hat by simply substituting these “v” quantities with heuristics. </a:t>
            </a:r>
          </a:p>
        </p:txBody>
      </p:sp>
      <p:sp>
        <p:nvSpPr>
          <p:cNvPr id="4" name="Slide Number Placeholder 3"/>
          <p:cNvSpPr>
            <a:spLocks noGrp="1"/>
          </p:cNvSpPr>
          <p:nvPr>
            <p:ph type="sldNum" sz="quarter" idx="10"/>
          </p:nvPr>
        </p:nvSpPr>
        <p:spPr/>
        <p:txBody>
          <a:bodyPr/>
          <a:lstStyle/>
          <a:p>
            <a:fld id="{F4275E32-1F30-9641-AC61-E02BE158092B}" type="slidenum">
              <a:rPr lang="en-US" smtClean="0"/>
              <a:t>12</a:t>
            </a:fld>
            <a:endParaRPr lang="en-US"/>
          </a:p>
        </p:txBody>
      </p:sp>
    </p:spTree>
    <p:extLst>
      <p:ext uri="{BB962C8B-B14F-4D97-AF65-F5344CB8AC3E}">
        <p14:creationId xmlns:p14="http://schemas.microsoft.com/office/powerpoint/2010/main" val="36583424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Now</a:t>
            </a:r>
            <a:r>
              <a:rPr lang="en-US" baseline="0" dirty="0" smtClean="0"/>
              <a:t>, if we pick one frontier node and expand it [click], we have more factors are instantiated. We have pre-compiled heuristics at the newly generated nodes. [click] Now we can update heuristics all the way back until you reach the root [click]. After this backward update, those heuristics on the path usually become more accurate, which leads to a better estimate of the partition function. </a:t>
            </a:r>
            <a:endParaRPr lang="en-US" dirty="0"/>
          </a:p>
        </p:txBody>
      </p:sp>
      <p:sp>
        <p:nvSpPr>
          <p:cNvPr id="4" name="Slide Number Placeholder 3"/>
          <p:cNvSpPr>
            <a:spLocks noGrp="1"/>
          </p:cNvSpPr>
          <p:nvPr>
            <p:ph type="sldNum" sz="quarter" idx="10"/>
          </p:nvPr>
        </p:nvSpPr>
        <p:spPr/>
        <p:txBody>
          <a:bodyPr/>
          <a:lstStyle/>
          <a:p>
            <a:fld id="{F4275E32-1F30-9641-AC61-E02BE158092B}" type="slidenum">
              <a:rPr lang="en-US" smtClean="0"/>
              <a:t>13</a:t>
            </a:fld>
            <a:endParaRPr lang="en-US"/>
          </a:p>
        </p:txBody>
      </p:sp>
    </p:spTree>
    <p:extLst>
      <p:ext uri="{BB962C8B-B14F-4D97-AF65-F5344CB8AC3E}">
        <p14:creationId xmlns:p14="http://schemas.microsoft.com/office/powerpoint/2010/main" val="3705852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can see, the quality of the estimate largely depends on the quality of heuristics.  And, we choose to use </a:t>
            </a:r>
            <a:r>
              <a:rPr lang="en-US" baseline="0" dirty="0" err="1" smtClean="0"/>
              <a:t>wmb</a:t>
            </a:r>
            <a:r>
              <a:rPr lang="en-US" baseline="0" dirty="0" smtClean="0"/>
              <a:t> heuristics for several reasons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14</a:t>
            </a:fld>
            <a:endParaRPr lang="en-US"/>
          </a:p>
        </p:txBody>
      </p:sp>
    </p:spTree>
    <p:extLst>
      <p:ext uri="{BB962C8B-B14F-4D97-AF65-F5344CB8AC3E}">
        <p14:creationId xmlns:p14="http://schemas.microsoft.com/office/powerpoint/2010/main" val="3519320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As we know, weighted</a:t>
            </a:r>
            <a:r>
              <a:rPr lang="en-US" baseline="0" dirty="0" smtClean="0"/>
              <a:t> mini-bucket is an approximate elimination algorithm that generalizes bucket elimination by relaxing the exact computation using holder’s inequality. By setting parameters properly, you can either get upper bound or lower bound. It can be viewed as a message passing procedure on the bucket tree. The size of messages is controlled by a parameter called </a:t>
            </a:r>
            <a:r>
              <a:rPr lang="en-US" baseline="0" dirty="0" err="1" smtClean="0"/>
              <a:t>i</a:t>
            </a:r>
            <a:r>
              <a:rPr lang="en-US" baseline="0" dirty="0" smtClean="0"/>
              <a:t>-bound. [click] More details can be found in </a:t>
            </a:r>
            <a:r>
              <a:rPr lang="en-US" sz="1200" dirty="0" smtClean="0">
                <a:solidFill>
                  <a:srgbClr val="254061"/>
                </a:solidFill>
                <a:latin typeface="+mn-lt"/>
                <a:ea typeface="+mn-ea"/>
                <a:cs typeface="+mn-cs"/>
              </a:rPr>
              <a:t>[Liu and </a:t>
            </a:r>
            <a:r>
              <a:rPr lang="en-US" sz="1200" dirty="0" err="1" smtClean="0">
                <a:solidFill>
                  <a:srgbClr val="254061"/>
                </a:solidFill>
                <a:latin typeface="+mn-lt"/>
                <a:ea typeface="+mn-ea"/>
                <a:cs typeface="+mn-cs"/>
              </a:rPr>
              <a:t>Ihler</a:t>
            </a:r>
            <a:r>
              <a:rPr lang="en-US" sz="1200" dirty="0" smtClean="0">
                <a:solidFill>
                  <a:srgbClr val="254061"/>
                </a:solidFill>
                <a:latin typeface="+mn-lt"/>
                <a:ea typeface="+mn-ea"/>
                <a:cs typeface="+mn-cs"/>
              </a:rPr>
              <a:t> 2011]. [click] </a:t>
            </a:r>
            <a:r>
              <a:rPr lang="en-US" baseline="0" dirty="0" smtClean="0"/>
              <a:t>What really matters here is that we can extract heuristics from those messages. [click] The heuristics are upper or lower bounds by design. [click] As search goes on, we will resolve more and more relaxations, so the heuristics are getting more and more accurate, which means it’s monotonic.</a:t>
            </a:r>
          </a:p>
        </p:txBody>
      </p:sp>
      <p:sp>
        <p:nvSpPr>
          <p:cNvPr id="4" name="Slide Number Placeholder 3"/>
          <p:cNvSpPr>
            <a:spLocks noGrp="1"/>
          </p:cNvSpPr>
          <p:nvPr>
            <p:ph type="sldNum" sz="quarter" idx="10"/>
          </p:nvPr>
        </p:nvSpPr>
        <p:spPr/>
        <p:txBody>
          <a:bodyPr/>
          <a:lstStyle/>
          <a:p>
            <a:fld id="{991E325E-E742-1D42-BB50-DD386887126D}" type="slidenum">
              <a:rPr lang="en-US" smtClean="0"/>
              <a:t>15</a:t>
            </a:fld>
            <a:endParaRPr lang="en-US"/>
          </a:p>
        </p:txBody>
      </p:sp>
    </p:spTree>
    <p:extLst>
      <p:ext uri="{BB962C8B-B14F-4D97-AF65-F5344CB8AC3E}">
        <p14:creationId xmlns:p14="http://schemas.microsoft.com/office/powerpoint/2010/main" val="418067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Remind that our goal is trying to close the bound gap on the partition function as quickly as possible. For a best-first search algorithm, the priority becomes the key part.</a:t>
            </a:r>
            <a:endParaRPr lang="en-US"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16</a:t>
            </a:fld>
            <a:endParaRPr lang="en-US"/>
          </a:p>
        </p:txBody>
      </p:sp>
    </p:spTree>
    <p:extLst>
      <p:ext uri="{BB962C8B-B14F-4D97-AF65-F5344CB8AC3E}">
        <p14:creationId xmlns:p14="http://schemas.microsoft.com/office/powerpoint/2010/main" val="18632773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rPr>
              <a:t>The intuition here is that we want</a:t>
            </a:r>
            <a:r>
              <a:rPr lang="en-US" sz="1200" baseline="0" dirty="0" smtClean="0">
                <a:solidFill>
                  <a:srgbClr val="000000"/>
                </a:solidFill>
              </a:rPr>
              <a:t> to expand the frontier node that potentially reduces the bound gap most. [click] To do this, we introduce a quantity called “gap” for each frontier node. It is a difference of two quantities. [click] The 1st one quantifies the contribution of a frontier node to the global upper bound on Z. [click] For example, for this frontier node, its contribution to the upper bound is just the upper bound of the sub-problem it represents.  [click] For this frontier node, its contribution to the global upper bound will also be affected by the upper bound of this branch. [click]  This is because they are both parts of the same problem. [click] Actually, gap(n) bounds the possible bound reduction on Z we can achieve if we could fully solve the sub-problem represented by this node.  Details can be found in the paper. It serves as an optimistic evaluation of the effect of the expansion of this node. [click] We use this quantity as one priority for frontier nodes. We call it gap priority. Usually, the difference is dominant by U(n). So, [click] we use  U(n) as another priority called upper priority. </a:t>
            </a:r>
          </a:p>
        </p:txBody>
      </p:sp>
      <p:sp>
        <p:nvSpPr>
          <p:cNvPr id="4" name="Slide Number Placeholder 3"/>
          <p:cNvSpPr>
            <a:spLocks noGrp="1"/>
          </p:cNvSpPr>
          <p:nvPr>
            <p:ph type="sldNum" sz="quarter" idx="10"/>
          </p:nvPr>
        </p:nvSpPr>
        <p:spPr/>
        <p:txBody>
          <a:bodyPr/>
          <a:lstStyle/>
          <a:p>
            <a:fld id="{F4275E32-1F30-9641-AC61-E02BE158092B}" type="slidenum">
              <a:rPr lang="en-US" smtClean="0"/>
              <a:t>17</a:t>
            </a:fld>
            <a:endParaRPr lang="en-US"/>
          </a:p>
        </p:txBody>
      </p:sp>
    </p:spTree>
    <p:extLst>
      <p:ext uri="{BB962C8B-B14F-4D97-AF65-F5344CB8AC3E}">
        <p14:creationId xmlns:p14="http://schemas.microsoft.com/office/powerpoint/2010/main" val="37142288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we can see, this best-first search algorithm is memory intensive because we have to keep the entire explored tree in memory. [click] To overcome the memory issue, we adopt a strategy used in SMA*. The main idea is that we keep track of the lowest-priority node; </a:t>
            </a:r>
            <a:r>
              <a:rPr lang="en-US" sz="1200" baseline="0" dirty="0" smtClean="0"/>
              <a:t>w</a:t>
            </a:r>
            <a:r>
              <a:rPr lang="en-US" sz="1200" dirty="0" smtClean="0"/>
              <a:t>hen we reach the memory limit, delete the lowest-priority nodes</a:t>
            </a:r>
            <a:r>
              <a:rPr lang="en-US" sz="1200" baseline="0" dirty="0" smtClean="0"/>
              <a:t> until it fits the memory. And then we keep expanding the top-priority nodes. </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18</a:t>
            </a:fld>
            <a:endParaRPr lang="en-US"/>
          </a:p>
        </p:txBody>
      </p:sp>
    </p:spTree>
    <p:extLst>
      <p:ext uri="{BB962C8B-B14F-4D97-AF65-F5344CB8AC3E}">
        <p14:creationId xmlns:p14="http://schemas.microsoft.com/office/powerpoint/2010/main" val="1692870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a:t>
            </a:r>
            <a:r>
              <a:rPr lang="en-US" dirty="0" err="1" smtClean="0"/>
              <a:t>gonna</a:t>
            </a:r>
            <a:r>
              <a:rPr lang="en-US" dirty="0" smtClean="0"/>
              <a:t> show you some experimental results.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19</a:t>
            </a:fld>
            <a:endParaRPr lang="en-US"/>
          </a:p>
        </p:txBody>
      </p:sp>
    </p:spTree>
    <p:extLst>
      <p:ext uri="{BB962C8B-B14F-4D97-AF65-F5344CB8AC3E}">
        <p14:creationId xmlns:p14="http://schemas.microsoft.com/office/powerpoint/2010/main" val="14407597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Here is a general guideline. In this paper, we present a best-first search algorithm to provide anytime upper and lower bounds for the partition function. [click] We c</a:t>
            </a:r>
            <a:r>
              <a:rPr lang="en-US" dirty="0" smtClean="0"/>
              <a:t>onvert the problem of estimating (bounding) the partition function to a heuristic search problem on AND/OR search trees.</a:t>
            </a:r>
            <a:r>
              <a:rPr lang="en-US" baseline="0" dirty="0" smtClean="0"/>
              <a:t> [click] We offer</a:t>
            </a:r>
            <a:r>
              <a:rPr lang="en-US" dirty="0" smtClean="0"/>
              <a:t> a best-first search algorithm using precompiled </a:t>
            </a:r>
            <a:r>
              <a:rPr lang="en-US" dirty="0" err="1" smtClean="0"/>
              <a:t>variational</a:t>
            </a:r>
            <a:r>
              <a:rPr lang="en-US" baseline="0" dirty="0" smtClean="0"/>
              <a:t> </a:t>
            </a:r>
            <a:r>
              <a:rPr lang="en-US" dirty="0" smtClean="0"/>
              <a:t>heuristics and carefully designed priorities. [click] Moreover, </a:t>
            </a:r>
            <a:r>
              <a:rPr lang="en-US" baseline="0" dirty="0" smtClean="0"/>
              <a:t>this algorithm can also deal with limited-memory settings. </a:t>
            </a:r>
            <a:endParaRPr lang="en-US" i="1" dirty="0" smtClean="0">
              <a:latin typeface="Times New Roman" panose="02020603050405020304" pitchFamily="18"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91E325E-E742-1D42-BB50-DD386887126D}" type="slidenum">
              <a:rPr lang="en-US" smtClean="0"/>
              <a:t>2</a:t>
            </a:fld>
            <a:endParaRPr lang="en-US"/>
          </a:p>
        </p:txBody>
      </p:sp>
    </p:spTree>
    <p:extLst>
      <p:ext uri="{BB962C8B-B14F-4D97-AF65-F5344CB8AC3E}">
        <p14:creationId xmlns:p14="http://schemas.microsoft.com/office/powerpoint/2010/main" val="207086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There’re several variants of our algorithm.  A-G means search performs on AND/OR trees with gap priority. A-U is for upper priority . Since we </a:t>
            </a:r>
            <a:r>
              <a:rPr lang="en-US" baseline="0" dirty="0" err="1" smtClean="0"/>
              <a:t>wanna</a:t>
            </a:r>
            <a:r>
              <a:rPr lang="en-US" baseline="0" dirty="0" smtClean="0"/>
              <a:t> see to what extent the AND/OR structure helps us, we also present a variant runs on OR search trees, denoted </a:t>
            </a:r>
            <a:r>
              <a:rPr lang="en-US" baseline="0" smtClean="0"/>
              <a:t>as O-G</a:t>
            </a:r>
            <a:r>
              <a:rPr lang="en-US" baseline="0" dirty="0" smtClean="0"/>
              <a:t>. </a:t>
            </a:r>
          </a:p>
        </p:txBody>
      </p:sp>
      <p:sp>
        <p:nvSpPr>
          <p:cNvPr id="4" name="Slide Number Placeholder 3"/>
          <p:cNvSpPr>
            <a:spLocks noGrp="1"/>
          </p:cNvSpPr>
          <p:nvPr>
            <p:ph type="sldNum" sz="quarter" idx="10"/>
          </p:nvPr>
        </p:nvSpPr>
        <p:spPr/>
        <p:txBody>
          <a:bodyPr/>
          <a:lstStyle/>
          <a:p>
            <a:fld id="{991E325E-E742-1D42-BB50-DD386887126D}" type="slidenum">
              <a:rPr lang="en-US" smtClean="0"/>
              <a:t>20</a:t>
            </a:fld>
            <a:endParaRPr lang="en-US"/>
          </a:p>
        </p:txBody>
      </p:sp>
    </p:spTree>
    <p:extLst>
      <p:ext uri="{BB962C8B-B14F-4D97-AF65-F5344CB8AC3E}">
        <p14:creationId xmlns:p14="http://schemas.microsoft.com/office/powerpoint/2010/main" val="1072614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We compared to some state-of-the-art</a:t>
            </a:r>
            <a:r>
              <a:rPr lang="en-US" baseline="0" dirty="0" smtClean="0"/>
              <a:t> algorithms. Z-star-eps is a </a:t>
            </a:r>
            <a:r>
              <a:rPr lang="en-US" sz="1200" dirty="0" smtClean="0"/>
              <a:t>recent depth-first branch-and-bound search algorithm that provides deterministic</a:t>
            </a:r>
            <a:r>
              <a:rPr lang="en-US" sz="1200" baseline="0" dirty="0" smtClean="0"/>
              <a:t> </a:t>
            </a:r>
            <a:r>
              <a:rPr lang="en-US" sz="1200" dirty="0" smtClean="0"/>
              <a:t>upper and lower bounds</a:t>
            </a:r>
            <a:r>
              <a:rPr lang="en-US" sz="1200" baseline="0" dirty="0" smtClean="0"/>
              <a:t> on the partition function.  There is a user-specified parameter epsilon that controls the accuracy of the bounds. VEC is an exact method using variable elimination with conditioning. MMAP-DFS is a depth-first search implementation on AND/OR search trees with WMB heuristics. </a:t>
            </a:r>
            <a:endParaRPr lang="en-US" sz="1200" i="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991E325E-E742-1D42-BB50-DD386887126D}" type="slidenum">
              <a:rPr lang="en-US" smtClean="0"/>
              <a:t>21</a:t>
            </a:fld>
            <a:endParaRPr lang="en-US"/>
          </a:p>
        </p:txBody>
      </p:sp>
    </p:spTree>
    <p:extLst>
      <p:ext uri="{BB962C8B-B14F-4D97-AF65-F5344CB8AC3E}">
        <p14:creationId xmlns:p14="http://schemas.microsoft.com/office/powerpoint/2010/main" val="37796609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ran experiment on four datasets. The first three come from the previous UAI competition.  The CPD dataset is from one of the baselines. Here are some statistics of the datasets. [click] For example, this column is for the Bayesian nets dataset. Those problems usually have hundreds of variables and factors. The average induced width is above 30. So, those are not trivial problems.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22</a:t>
            </a:fld>
            <a:endParaRPr lang="en-US"/>
          </a:p>
        </p:txBody>
      </p:sp>
    </p:spTree>
    <p:extLst>
      <p:ext uri="{BB962C8B-B14F-4D97-AF65-F5344CB8AC3E}">
        <p14:creationId xmlns:p14="http://schemas.microsoft.com/office/powerpoint/2010/main" val="21850894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Every method</a:t>
            </a:r>
            <a:r>
              <a:rPr lang="en-US" baseline="0" dirty="0" smtClean="0"/>
              <a:t> is</a:t>
            </a:r>
            <a:r>
              <a:rPr lang="en-US" dirty="0" smtClean="0"/>
              <a:t> implemented</a:t>
            </a:r>
            <a:r>
              <a:rPr lang="en-US" baseline="0" dirty="0" smtClean="0"/>
              <a:t> by its original author in C++. We set time limit to be I hour. We have three memory settings. For each memory setting, we first find the highest </a:t>
            </a:r>
            <a:r>
              <a:rPr lang="en-US" baseline="0" dirty="0" err="1" smtClean="0"/>
              <a:t>i</a:t>
            </a:r>
            <a:r>
              <a:rPr lang="en-US" baseline="0" dirty="0" smtClean="0"/>
              <a:t>-bound possible that fits the memory to construct </a:t>
            </a:r>
            <a:r>
              <a:rPr lang="en-US" baseline="0" dirty="0" err="1" smtClean="0"/>
              <a:t>wmb</a:t>
            </a:r>
            <a:r>
              <a:rPr lang="en-US" baseline="0" dirty="0" smtClean="0"/>
              <a:t> heuristics, and then use the remaining memory for search. </a:t>
            </a:r>
          </a:p>
        </p:txBody>
      </p:sp>
      <p:sp>
        <p:nvSpPr>
          <p:cNvPr id="4" name="Slide Number Placeholder 3"/>
          <p:cNvSpPr>
            <a:spLocks noGrp="1"/>
          </p:cNvSpPr>
          <p:nvPr>
            <p:ph type="sldNum" sz="quarter" idx="10"/>
          </p:nvPr>
        </p:nvSpPr>
        <p:spPr/>
        <p:txBody>
          <a:bodyPr/>
          <a:lstStyle/>
          <a:p>
            <a:fld id="{991E325E-E742-1D42-BB50-DD386887126D}" type="slidenum">
              <a:rPr lang="en-US" smtClean="0"/>
              <a:t>23</a:t>
            </a:fld>
            <a:endParaRPr lang="en-US"/>
          </a:p>
        </p:txBody>
      </p:sp>
    </p:spTree>
    <p:extLst>
      <p:ext uri="{BB962C8B-B14F-4D97-AF65-F5344CB8AC3E}">
        <p14:creationId xmlns:p14="http://schemas.microsoft.com/office/powerpoint/2010/main" val="1675901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plots to show the anytime behavior of our algorithm. As expected, the bound gaps decrease with time. Although Z-star-eps is not anytime algorithm, we ran it on different epsilons value to mimic the anytime behavior for comparison.</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24</a:t>
            </a:fld>
            <a:endParaRPr lang="en-US"/>
          </a:p>
        </p:txBody>
      </p:sp>
    </p:spTree>
    <p:extLst>
      <p:ext uri="{BB962C8B-B14F-4D97-AF65-F5344CB8AC3E}">
        <p14:creationId xmlns:p14="http://schemas.microsoft.com/office/powerpoint/2010/main" val="2651128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table here shows no. of instances solved to tight tolerance, which means the gap between log upper bound and log lower bound is smaller than 1/1000 for those solved instances.  Let’s take one row for example. [click]. This is for our algorithm runs on AND/OR search trees with gap priority.  Here’re four columns for four benchmarks.  In each column, there’re three entries. Each entry corresponds one memory setting from 1GB to 16GB. winners are bolded. We can observe that A-G wins 9 out of the 12 memory-benchmark settings. A-U is also very competitive in performance. O-G is worse than both of them, which implies AND/OR search spaces does help.</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25</a:t>
            </a:fld>
            <a:endParaRPr lang="en-US"/>
          </a:p>
        </p:txBody>
      </p:sp>
    </p:spTree>
    <p:extLst>
      <p:ext uri="{BB962C8B-B14F-4D97-AF65-F5344CB8AC3E}">
        <p14:creationId xmlns:p14="http://schemas.microsoft.com/office/powerpoint/2010/main" val="26447981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if we allow a larger tolerance (that is 1) on the log bound gap. [click]  Our methods win over all the settings.  We don’t show the results for VEC and M-D coz they’re exact solvers.</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26</a:t>
            </a:fld>
            <a:endParaRPr lang="en-US"/>
          </a:p>
        </p:txBody>
      </p:sp>
    </p:spTree>
    <p:extLst>
      <p:ext uri="{BB962C8B-B14F-4D97-AF65-F5344CB8AC3E}">
        <p14:creationId xmlns:p14="http://schemas.microsoft.com/office/powerpoint/2010/main" val="34049038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As expected,</a:t>
            </a:r>
            <a:r>
              <a:rPr lang="en-US" baseline="0" dirty="0" smtClean="0"/>
              <a:t> o</a:t>
            </a:r>
            <a:r>
              <a:rPr lang="en-US" dirty="0" smtClean="0"/>
              <a:t>ur</a:t>
            </a:r>
            <a:r>
              <a:rPr lang="en-US" baseline="0" dirty="0" smtClean="0"/>
              <a:t> algorithm works well on problems </a:t>
            </a:r>
            <a:r>
              <a:rPr lang="en-US" sz="1200" dirty="0" smtClean="0"/>
              <a:t>with very high width given relatively few high-weight configurations of the model.  For example, “1who”,</a:t>
            </a:r>
            <a:r>
              <a:rPr lang="en-US" sz="1200" baseline="0" dirty="0" smtClean="0"/>
              <a:t> an instance from the protein dataset</a:t>
            </a:r>
            <a:r>
              <a:rPr lang="en-US" sz="1200" dirty="0" smtClean="0"/>
              <a:t> is solved in 12 seconds with 1GB memory, while the corresponding junction tree requires about 150GB memory.</a:t>
            </a:r>
            <a:r>
              <a:rPr lang="en-US" sz="1200" baseline="0" dirty="0" smtClean="0"/>
              <a:t> </a:t>
            </a:r>
            <a:r>
              <a:rPr lang="en-US" sz="1200" dirty="0" smtClean="0"/>
              <a:t>This is because our best-first search tends to explore</a:t>
            </a:r>
            <a:r>
              <a:rPr lang="en-US" sz="1200" baseline="0" dirty="0" smtClean="0"/>
              <a:t> those</a:t>
            </a:r>
            <a:r>
              <a:rPr lang="en-US" sz="1200" dirty="0" smtClean="0"/>
              <a:t> high-weight</a:t>
            </a:r>
            <a:r>
              <a:rPr lang="en-US" sz="1200" baseline="0" dirty="0" smtClean="0"/>
              <a:t> configurations first, which results in a good approximation at the very beginning.</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27</a:t>
            </a:fld>
            <a:endParaRPr lang="en-US"/>
          </a:p>
        </p:txBody>
      </p:sp>
    </p:spTree>
    <p:extLst>
      <p:ext uri="{BB962C8B-B14F-4D97-AF65-F5344CB8AC3E}">
        <p14:creationId xmlns:p14="http://schemas.microsoft.com/office/powerpoint/2010/main" val="20799496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summarize, in this work, we develop a b</a:t>
            </a:r>
            <a:r>
              <a:rPr lang="en-US" dirty="0" smtClean="0"/>
              <a:t>est-first search algorithm for bounding </a:t>
            </a:r>
            <a:r>
              <a:rPr lang="en-US" sz="1200" b="0" i="0" u="none" strike="noStrike" kern="1200" baseline="0" dirty="0" smtClean="0">
                <a:solidFill>
                  <a:schemeClr val="tx1"/>
                </a:solidFill>
                <a:latin typeface="+mn-lt"/>
                <a:ea typeface="+mn-ea"/>
                <a:cs typeface="+mn-cs"/>
              </a:rPr>
              <a:t>the partition function.  [click] It provides anytime lower and upper bounds and operates with limited-memory settings. [click] The AND/OR search tree enables exploiting conditional independence during search. [click] It is a priority-driven best-first search scheme based on precompiled heuristics. The specifically designed heuristics and priority guide the search towards critical subtrees of the search tree.  [click] In experimental comparisons, our algorithm outperforms existing, state-of-the-art baseline methods on </a:t>
            </a:r>
            <a:r>
              <a:rPr lang="en-US" dirty="0" smtClean="0"/>
              <a:t>multiple benchmark &amp; memory setups.</a:t>
            </a:r>
          </a:p>
        </p:txBody>
      </p:sp>
      <p:sp>
        <p:nvSpPr>
          <p:cNvPr id="4" name="Slide Number Placeholder 3"/>
          <p:cNvSpPr>
            <a:spLocks noGrp="1"/>
          </p:cNvSpPr>
          <p:nvPr>
            <p:ph type="sldNum" sz="quarter" idx="10"/>
          </p:nvPr>
        </p:nvSpPr>
        <p:spPr/>
        <p:txBody>
          <a:bodyPr/>
          <a:lstStyle/>
          <a:p>
            <a:fld id="{991E325E-E742-1D42-BB50-DD386887126D}" type="slidenum">
              <a:rPr lang="en-US" smtClean="0"/>
              <a:t>28</a:t>
            </a:fld>
            <a:endParaRPr lang="en-US"/>
          </a:p>
        </p:txBody>
      </p:sp>
    </p:spTree>
    <p:extLst>
      <p:ext uri="{BB962C8B-B14F-4D97-AF65-F5344CB8AC3E}">
        <p14:creationId xmlns:p14="http://schemas.microsoft.com/office/powerpoint/2010/main" val="4005211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a:t>
            </a:r>
            <a:r>
              <a:rPr lang="en-US" baseline="0" dirty="0" smtClean="0"/>
              <a:t> for your attention. </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29</a:t>
            </a:fld>
            <a:endParaRPr lang="en-US"/>
          </a:p>
        </p:txBody>
      </p:sp>
    </p:spTree>
    <p:extLst>
      <p:ext uri="{BB962C8B-B14F-4D97-AF65-F5344CB8AC3E}">
        <p14:creationId xmlns:p14="http://schemas.microsoft.com/office/powerpoint/2010/main" val="294036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3</a:t>
            </a:fld>
            <a:endParaRPr lang="en-US"/>
          </a:p>
        </p:txBody>
      </p:sp>
    </p:spTree>
    <p:extLst>
      <p:ext uri="{BB962C8B-B14F-4D97-AF65-F5344CB8AC3E}">
        <p14:creationId xmlns:p14="http://schemas.microsoft.com/office/powerpoint/2010/main" val="3703204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As we know, a graphical model is a collection</a:t>
            </a:r>
            <a:r>
              <a:rPr lang="en-US" baseline="0" dirty="0" smtClean="0"/>
              <a:t> of variables, domains and non-negative functions.  Models can be either discrete or continuous. In this work, we focus on discrete models only. There’re many types of graphical models, such as Bayesian networks, Markov random fields, and factor graphs. [click] For example, this is a pairwise model of three variables.  On the right is a graph representation of this model. We call it primal graph. There is an edge between two variables if they are in the scope of some function. Usually, we use tables to represent functions. </a:t>
            </a:r>
          </a:p>
        </p:txBody>
      </p:sp>
      <p:sp>
        <p:nvSpPr>
          <p:cNvPr id="4" name="Slide Number Placeholder 3"/>
          <p:cNvSpPr>
            <a:spLocks noGrp="1"/>
          </p:cNvSpPr>
          <p:nvPr>
            <p:ph type="sldNum" sz="quarter" idx="10"/>
          </p:nvPr>
        </p:nvSpPr>
        <p:spPr/>
        <p:txBody>
          <a:bodyPr/>
          <a:lstStyle/>
          <a:p>
            <a:fld id="{991E325E-E742-1D42-BB50-DD386887126D}" type="slidenum">
              <a:rPr lang="en-US" smtClean="0"/>
              <a:t>4</a:t>
            </a:fld>
            <a:endParaRPr lang="en-US"/>
          </a:p>
        </p:txBody>
      </p:sp>
    </p:spTree>
    <p:extLst>
      <p:ext uri="{BB962C8B-B14F-4D97-AF65-F5344CB8AC3E}">
        <p14:creationId xmlns:p14="http://schemas.microsoft.com/office/powerpoint/2010/main" val="25342832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There are some typical queries in graphical models. For example, MAP, a.k.a., MPE, aims to find a configuration with the maximum value.  Search is well known for this task. Another query is to compute the normalizing constant called the partition function,  which is often a key task in </a:t>
            </a:r>
            <a:r>
              <a:rPr lang="en-US" dirty="0" smtClean="0"/>
              <a:t>evaluating the probability of observed data, model selection, or computing predictive probabilities. [click]</a:t>
            </a:r>
            <a:r>
              <a:rPr lang="en-US" baseline="0" dirty="0" smtClean="0"/>
              <a:t> However, as we know, exact computation is intractable in general. It is usually a harder task compared to the MAP task.</a:t>
            </a:r>
          </a:p>
          <a:p>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5</a:t>
            </a:fld>
            <a:endParaRPr lang="en-US"/>
          </a:p>
        </p:txBody>
      </p:sp>
    </p:spTree>
    <p:extLst>
      <p:ext uri="{BB962C8B-B14F-4D97-AF65-F5344CB8AC3E}">
        <p14:creationId xmlns:p14="http://schemas.microsoft.com/office/powerpoint/2010/main" val="3135869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we usually seek for approximations. Among approximation methods, those provide bounds are often favored because we can quantify the approximation errors. Also, the capability to trade computational resources with quality in anytime fashion is important. [click] As we know, </a:t>
            </a:r>
            <a:r>
              <a:rPr lang="en-US" sz="1200" b="0" i="0" u="none" strike="noStrike" kern="1200" baseline="0" dirty="0" smtClean="0">
                <a:solidFill>
                  <a:schemeClr val="tx1"/>
                </a:solidFill>
                <a:latin typeface="+mn-lt"/>
                <a:ea typeface="+mn-ea"/>
                <a:cs typeface="+mn-cs"/>
              </a:rPr>
              <a:t>approximate elimination methods and closely related variational bounds provide deterministic guarantees on the partition function. However, those bounds are not any-time; their quality often depends on the amount of memory available, and do not improve without additional memory. [click] On the other hand, Monte Carlo methods, such as those based on importance sampling or approximate hash-based counting can smoothly trade time for quality, but provide only probabilistic bounds and can be slow to provide tight bounds. So, we propose an anytime </a:t>
            </a:r>
            <a:r>
              <a:rPr lang="en-US" sz="1200" b="0" i="0" u="none" strike="noStrike" kern="1200" baseline="0" dirty="0" err="1" smtClean="0">
                <a:solidFill>
                  <a:schemeClr val="tx1"/>
                </a:solidFill>
                <a:latin typeface="+mn-lt"/>
                <a:ea typeface="+mn-ea"/>
                <a:cs typeface="+mn-cs"/>
              </a:rPr>
              <a:t>anyspace</a:t>
            </a:r>
            <a:r>
              <a:rPr lang="en-US" sz="1200" b="0" i="0" u="none" strike="noStrike" kern="1200" baseline="0" dirty="0" smtClean="0">
                <a:solidFill>
                  <a:schemeClr val="tx1"/>
                </a:solidFill>
                <a:latin typeface="+mn-lt"/>
                <a:ea typeface="+mn-ea"/>
                <a:cs typeface="+mn-cs"/>
              </a:rPr>
              <a:t> search algorithm that allows users to trade time and memory with quality.</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6</a:t>
            </a:fld>
            <a:endParaRPr lang="en-US"/>
          </a:p>
        </p:txBody>
      </p:sp>
    </p:spTree>
    <p:extLst>
      <p:ext uri="{BB962C8B-B14F-4D97-AF65-F5344CB8AC3E}">
        <p14:creationId xmlns:p14="http://schemas.microsoft.com/office/powerpoint/2010/main" val="4210746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Search is well known for optimization</a:t>
            </a:r>
            <a:r>
              <a:rPr lang="en-US" baseline="0" dirty="0" smtClean="0"/>
              <a:t> tasks such MAP task</a:t>
            </a:r>
            <a:r>
              <a:rPr lang="en-US" dirty="0" smtClean="0"/>
              <a:t>. Now</a:t>
            </a:r>
            <a:r>
              <a:rPr lang="en-US" baseline="0" dirty="0" smtClean="0"/>
              <a:t> I’m </a:t>
            </a:r>
            <a:r>
              <a:rPr lang="en-US" baseline="0" dirty="0" err="1" smtClean="0"/>
              <a:t>gonna</a:t>
            </a:r>
            <a:r>
              <a:rPr lang="en-US" baseline="0" dirty="0" smtClean="0"/>
              <a:t> show you how it works for the summation task.</a:t>
            </a:r>
            <a:endParaRPr lang="en-US" dirty="0"/>
          </a:p>
        </p:txBody>
      </p:sp>
      <p:sp>
        <p:nvSpPr>
          <p:cNvPr id="4" name="Slide Number Placeholder 3"/>
          <p:cNvSpPr>
            <a:spLocks noGrp="1"/>
          </p:cNvSpPr>
          <p:nvPr>
            <p:ph type="sldNum" sz="quarter" idx="10"/>
          </p:nvPr>
        </p:nvSpPr>
        <p:spPr/>
        <p:txBody>
          <a:bodyPr/>
          <a:lstStyle/>
          <a:p>
            <a:fld id="{991E325E-E742-1D42-BB50-DD386887126D}" type="slidenum">
              <a:rPr lang="en-US" smtClean="0"/>
              <a:t>7</a:t>
            </a:fld>
            <a:endParaRPr lang="en-US"/>
          </a:p>
        </p:txBody>
      </p:sp>
    </p:spTree>
    <p:extLst>
      <p:ext uri="{BB962C8B-B14F-4D97-AF65-F5344CB8AC3E}">
        <p14:creationId xmlns:p14="http://schemas.microsoft.com/office/powerpoint/2010/main" val="1624621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To</a:t>
            </a:r>
            <a:r>
              <a:rPr lang="en-US" baseline="0" dirty="0" smtClean="0"/>
              <a:t> talk about a search algorithm, we have to clarify the search space first. We start from so-called OR search tree here. [click] Let’s take this pairwise model with binary variables for example. This is an OR search tree for this graphical model. [click] Each path from the root to a leaf node corresponds to a complete configuration of all variables called solution path. [click] If we accumulate mass represented by each leaf node, we get the exact value of the partition function. [click] OR search space is a straightforward but not a compact representation. </a:t>
            </a:r>
            <a:endParaRPr lang="en-US" dirty="0"/>
          </a:p>
        </p:txBody>
      </p:sp>
      <p:sp>
        <p:nvSpPr>
          <p:cNvPr id="4" name="Slide Number Placeholder 3"/>
          <p:cNvSpPr>
            <a:spLocks noGrp="1"/>
          </p:cNvSpPr>
          <p:nvPr>
            <p:ph type="sldNum" sz="quarter" idx="10"/>
          </p:nvPr>
        </p:nvSpPr>
        <p:spPr/>
        <p:txBody>
          <a:bodyPr/>
          <a:lstStyle/>
          <a:p>
            <a:fld id="{F4275E32-1F30-9641-AC61-E02BE158092B}" type="slidenum">
              <a:rPr lang="en-US" smtClean="0"/>
              <a:t>8</a:t>
            </a:fld>
            <a:endParaRPr lang="en-US"/>
          </a:p>
        </p:txBody>
      </p:sp>
    </p:spTree>
    <p:extLst>
      <p:ext uri="{BB962C8B-B14F-4D97-AF65-F5344CB8AC3E}">
        <p14:creationId xmlns:p14="http://schemas.microsoft.com/office/powerpoint/2010/main" val="3574686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100" baseline="0" dirty="0" smtClean="0"/>
              <a:t>So, we have to introduce a more compact representation called AND/OR search tree. </a:t>
            </a:r>
            <a:r>
              <a:rPr lang="en-US" sz="1100" b="0" i="0" u="none" strike="noStrike" kern="1200" baseline="0" dirty="0" smtClean="0">
                <a:solidFill>
                  <a:schemeClr val="tx1"/>
                </a:solidFill>
                <a:latin typeface="+mn-lt"/>
                <a:ea typeface="+mn-ea"/>
                <a:cs typeface="+mn-cs"/>
              </a:rPr>
              <a:t>To talk about AND/OR search tree, we first introduce a concept called pseudo tree. [click] A pseudo tree is a directed tree sharing the same set of nodes as the primal graph. Each edge of the primal graph corresponds to a forward arc or a backward arc of the pseudo tree. Pseudo tree captures the problem decomposition. [click] </a:t>
            </a:r>
            <a:r>
              <a:rPr lang="en-US" sz="1100" baseline="0" dirty="0" smtClean="0"/>
              <a:t>Now guided by a pseudo tree, we can construct an AND/OR search tree, consisting of alternating levels of AND nodes and OR nodes for a </a:t>
            </a:r>
            <a:r>
              <a:rPr lang="en-US" sz="1100" b="0" i="0" u="none" strike="noStrike" kern="1200" baseline="0" dirty="0" smtClean="0">
                <a:solidFill>
                  <a:schemeClr val="tx1"/>
                </a:solidFill>
                <a:latin typeface="+mn-lt"/>
                <a:ea typeface="+mn-ea"/>
                <a:cs typeface="+mn-cs"/>
              </a:rPr>
              <a:t>graphical model. Each OR node is associated with a variable. children of an OR node are AND nodes corresponding to the possible values of that variable. [click] A solution tree here corresponds to a full configuration of all variables.  [click] Now, we can see that AND/OR search space is a more compact representation. So, we will perform our search algorithm on AND/OR trees.</a:t>
            </a:r>
          </a:p>
        </p:txBody>
      </p:sp>
      <p:sp>
        <p:nvSpPr>
          <p:cNvPr id="4" name="Slide Number Placeholder 3"/>
          <p:cNvSpPr>
            <a:spLocks noGrp="1"/>
          </p:cNvSpPr>
          <p:nvPr>
            <p:ph type="sldNum" sz="quarter" idx="10"/>
          </p:nvPr>
        </p:nvSpPr>
        <p:spPr/>
        <p:txBody>
          <a:bodyPr/>
          <a:lstStyle/>
          <a:p>
            <a:fld id="{F4275E32-1F30-9641-AC61-E02BE158092B}" type="slidenum">
              <a:rPr lang="en-US" smtClean="0"/>
              <a:t>9</a:t>
            </a:fld>
            <a:endParaRPr lang="en-US"/>
          </a:p>
        </p:txBody>
      </p:sp>
    </p:spTree>
    <p:extLst>
      <p:ext uri="{BB962C8B-B14F-4D97-AF65-F5344CB8AC3E}">
        <p14:creationId xmlns:p14="http://schemas.microsoft.com/office/powerpoint/2010/main" val="100128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fld id="{3F856B35-73F2-4EC4-9C1E-89D4802839EC}" type="datetime1">
              <a:rPr lang="en-US" smtClean="0"/>
              <a:t>2/9/2017</a:t>
            </a:fld>
            <a:endParaRPr lang="en-US"/>
          </a:p>
        </p:txBody>
      </p:sp>
    </p:spTree>
    <p:extLst>
      <p:ext uri="{BB962C8B-B14F-4D97-AF65-F5344CB8AC3E}">
        <p14:creationId xmlns:p14="http://schemas.microsoft.com/office/powerpoint/2010/main" val="1722633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fld id="{C2DF0A5F-9177-4961-AD69-A1CAE873D53D}" type="datetime1">
              <a:rPr lang="en-US" smtClean="0"/>
              <a:t>2/9/2017</a:t>
            </a:fld>
            <a:endParaRPr lang="en-US"/>
          </a:p>
        </p:txBody>
      </p:sp>
    </p:spTree>
    <p:extLst>
      <p:ext uri="{BB962C8B-B14F-4D97-AF65-F5344CB8AC3E}">
        <p14:creationId xmlns:p14="http://schemas.microsoft.com/office/powerpoint/2010/main" val="2160825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5813" cy="5561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33400"/>
            <a:ext cx="6019800" cy="5561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fld id="{777D1641-C2CB-41D6-B6F5-6E5A7B766BC5}" type="datetime1">
              <a:rPr lang="en-US" smtClean="0"/>
              <a:t>2/9/2017</a:t>
            </a:fld>
            <a:endParaRPr lang="en-US"/>
          </a:p>
        </p:txBody>
      </p:sp>
    </p:spTree>
    <p:extLst>
      <p:ext uri="{BB962C8B-B14F-4D97-AF65-F5344CB8AC3E}">
        <p14:creationId xmlns:p14="http://schemas.microsoft.com/office/powerpoint/2010/main" val="377667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fld id="{740CFDE5-6D7A-495A-9FB8-40883F3D86D3}" type="datetime1">
              <a:rPr lang="en-US" smtClean="0"/>
              <a:t>2/9/2017</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789F9E9-7C6C-4225-A615-12BE1DDB89EE}" type="slidenum">
              <a:rPr lang="en-US"/>
              <a:pPr/>
              <a:t>‹#›</a:t>
            </a:fld>
            <a:endParaRPr lang="en-US"/>
          </a:p>
        </p:txBody>
      </p:sp>
    </p:spTree>
    <p:extLst>
      <p:ext uri="{BB962C8B-B14F-4D97-AF65-F5344CB8AC3E}">
        <p14:creationId xmlns:p14="http://schemas.microsoft.com/office/powerpoint/2010/main" val="828936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1C9AB6FA-D3C2-47D6-896B-A11C57AA8F42}" type="datetime1">
              <a:rPr lang="en-US" smtClean="0"/>
              <a:t>2/9/2017</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EEB4123-19D9-42A6-8911-DF899FC6F5DF}" type="slidenum">
              <a:rPr lang="en-US"/>
              <a:pPr/>
              <a:t>‹#›</a:t>
            </a:fld>
            <a:endParaRPr lang="en-US"/>
          </a:p>
        </p:txBody>
      </p:sp>
    </p:spTree>
    <p:extLst>
      <p:ext uri="{BB962C8B-B14F-4D97-AF65-F5344CB8AC3E}">
        <p14:creationId xmlns:p14="http://schemas.microsoft.com/office/powerpoint/2010/main" val="1428894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fld id="{9A33C03F-74B4-4FC9-A3CE-84828B2254C6}" type="datetime1">
              <a:rPr lang="en-US" smtClean="0"/>
              <a:t>2/9/2017</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3D047A7C-FC71-4E53-BE8E-A72C5AFCC54E}" type="slidenum">
              <a:rPr lang="en-US"/>
              <a:pPr/>
              <a:t>‹#›</a:t>
            </a:fld>
            <a:endParaRPr lang="en-US"/>
          </a:p>
        </p:txBody>
      </p:sp>
    </p:spTree>
    <p:extLst>
      <p:ext uri="{BB962C8B-B14F-4D97-AF65-F5344CB8AC3E}">
        <p14:creationId xmlns:p14="http://schemas.microsoft.com/office/powerpoint/2010/main" val="1449879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86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fld id="{460CECD1-F4D3-4E7D-95DB-6481BF2A8E12}" type="datetime1">
              <a:rPr lang="en-US" smtClean="0"/>
              <a:t>2/9/2017</a:t>
            </a:fld>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EDE4A5C-5024-4C06-BEE2-B34DB351D982}" type="slidenum">
              <a:rPr lang="en-US"/>
              <a:pPr/>
              <a:t>‹#›</a:t>
            </a:fld>
            <a:endParaRPr lang="en-US"/>
          </a:p>
        </p:txBody>
      </p:sp>
    </p:spTree>
    <p:extLst>
      <p:ext uri="{BB962C8B-B14F-4D97-AF65-F5344CB8AC3E}">
        <p14:creationId xmlns:p14="http://schemas.microsoft.com/office/powerpoint/2010/main" val="34586125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fld id="{9A264C4C-8371-4D36-92D9-A442961029F3}" type="datetime1">
              <a:rPr lang="en-US" smtClean="0"/>
              <a:t>2/9/2017</a:t>
            </a:fld>
            <a:endParaRPr lang="en-US"/>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19DDFAD6-6497-4D85-BA25-B6FFEF73607C}" type="slidenum">
              <a:rPr lang="en-US"/>
              <a:pPr/>
              <a:t>‹#›</a:t>
            </a:fld>
            <a:endParaRPr lang="en-US"/>
          </a:p>
        </p:txBody>
      </p:sp>
    </p:spTree>
    <p:extLst>
      <p:ext uri="{BB962C8B-B14F-4D97-AF65-F5344CB8AC3E}">
        <p14:creationId xmlns:p14="http://schemas.microsoft.com/office/powerpoint/2010/main" val="3325694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fld id="{DB00BB9A-BF1E-4918-BBE7-79A2F1AC74C6}" type="datetime1">
              <a:rPr lang="en-US" smtClean="0"/>
              <a:t>2/9/2017</a:t>
            </a:fld>
            <a:endParaRPr lang="en-US"/>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BBE9A5F0-7ABB-47D0-8778-54FEAF8AFF0E}" type="slidenum">
              <a:rPr lang="en-US"/>
              <a:pPr/>
              <a:t>‹#›</a:t>
            </a:fld>
            <a:endParaRPr lang="en-US"/>
          </a:p>
        </p:txBody>
      </p:sp>
    </p:spTree>
    <p:extLst>
      <p:ext uri="{BB962C8B-B14F-4D97-AF65-F5344CB8AC3E}">
        <p14:creationId xmlns:p14="http://schemas.microsoft.com/office/powerpoint/2010/main" val="2007439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fld id="{4C4ADAE5-1A6E-4F89-A8CA-5398B30257CC}" type="datetime1">
              <a:rPr lang="en-US" smtClean="0"/>
              <a:t>2/9/2017</a:t>
            </a:fld>
            <a:endParaRPr lang="en-US"/>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7102F0AA-610D-4F6A-86AE-6718E2D9DFE3}" type="slidenum">
              <a:rPr lang="en-US"/>
              <a:pPr/>
              <a:t>‹#›</a:t>
            </a:fld>
            <a:endParaRPr lang="en-US"/>
          </a:p>
        </p:txBody>
      </p:sp>
    </p:spTree>
    <p:extLst>
      <p:ext uri="{BB962C8B-B14F-4D97-AF65-F5344CB8AC3E}">
        <p14:creationId xmlns:p14="http://schemas.microsoft.com/office/powerpoint/2010/main" val="37446664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79F432C7-14F9-4E9B-A292-7FBB281FC8F3}" type="datetime1">
              <a:rPr lang="en-US" smtClean="0"/>
              <a:t>2/9/2017</a:t>
            </a:fld>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54F1BE2-2041-43D4-BC0A-87F2F157E82B}" type="slidenum">
              <a:rPr lang="en-US"/>
              <a:pPr/>
              <a:t>‹#›</a:t>
            </a:fld>
            <a:endParaRPr lang="en-US"/>
          </a:p>
        </p:txBody>
      </p:sp>
    </p:spTree>
    <p:extLst>
      <p:ext uri="{BB962C8B-B14F-4D97-AF65-F5344CB8AC3E}">
        <p14:creationId xmlns:p14="http://schemas.microsoft.com/office/powerpoint/2010/main" val="852017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447800"/>
            <a:ext cx="8228013" cy="4648200"/>
          </a:xfrm>
        </p:spPr>
        <p:txBody>
          <a:bodyPr/>
          <a:lstStyle>
            <a:lvl1pPr marL="457200" indent="-457200">
              <a:buClr>
                <a:schemeClr val="tx2">
                  <a:lumMod val="75000"/>
                </a:schemeClr>
              </a:buClr>
              <a:buFont typeface="Wingdings" pitchFamily="2" charset="2"/>
              <a:buChar char="q"/>
              <a:defRPr/>
            </a:lvl1pPr>
            <a:lvl2pPr marL="914400" indent="-457200">
              <a:buClr>
                <a:schemeClr val="accent2">
                  <a:lumMod val="75000"/>
                </a:schemeClr>
              </a:buClr>
              <a:buFont typeface="Wingdings" pitchFamily="2" charset="2"/>
              <a:buChar char="§"/>
              <a:defRPr/>
            </a:lvl2pPr>
            <a:lvl3pPr marL="1257300" indent="-342900">
              <a:buClr>
                <a:schemeClr val="tx1"/>
              </a:buClr>
              <a:buFont typeface="Arial" pitchFamily="34" charset="0"/>
              <a:buChar char="•"/>
              <a:defRPr/>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idx="10"/>
          </p:nvPr>
        </p:nvSpPr>
        <p:spPr>
          <a:xfrm>
            <a:off x="3124200" y="6248399"/>
            <a:ext cx="2894013" cy="455613"/>
          </a:xfrm>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fld id="{4A991361-9805-4C80-97B6-04F7976ED1BD}" type="datetime1">
              <a:rPr lang="en-US" smtClean="0"/>
              <a:t>2/9/2017</a:t>
            </a:fld>
            <a:endParaRPr lang="en-US"/>
          </a:p>
        </p:txBody>
      </p:sp>
    </p:spTree>
    <p:extLst>
      <p:ext uri="{BB962C8B-B14F-4D97-AF65-F5344CB8AC3E}">
        <p14:creationId xmlns:p14="http://schemas.microsoft.com/office/powerpoint/2010/main" val="253785249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fld id="{FEB0E175-0C0B-4E2F-B4E9-C1428812A058}" type="datetime1">
              <a:rPr lang="en-US" smtClean="0"/>
              <a:t>2/9/2017</a:t>
            </a:fld>
            <a:endParaRPr lang="en-US"/>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E0F09CB3-8848-42B0-829F-F62FF19F4462}" type="slidenum">
              <a:rPr lang="en-US"/>
              <a:pPr/>
              <a:t>‹#›</a:t>
            </a:fld>
            <a:endParaRPr lang="en-US"/>
          </a:p>
        </p:txBody>
      </p:sp>
    </p:spTree>
    <p:extLst>
      <p:ext uri="{BB962C8B-B14F-4D97-AF65-F5344CB8AC3E}">
        <p14:creationId xmlns:p14="http://schemas.microsoft.com/office/powerpoint/2010/main" val="427002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3257263D-DFC8-42FF-AD55-C35BB2896EDA}" type="datetime1">
              <a:rPr lang="en-US" smtClean="0"/>
              <a:t>2/9/2017</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4EB4E33-4CA0-4C0F-B2B4-C997C7D4F1DF}" type="slidenum">
              <a:rPr lang="en-US"/>
              <a:pPr/>
              <a:t>‹#›</a:t>
            </a:fld>
            <a:endParaRPr lang="en-US"/>
          </a:p>
        </p:txBody>
      </p:sp>
    </p:spTree>
    <p:extLst>
      <p:ext uri="{BB962C8B-B14F-4D97-AF65-F5344CB8AC3E}">
        <p14:creationId xmlns:p14="http://schemas.microsoft.com/office/powerpoint/2010/main" val="4888998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5813" cy="55197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6019800" cy="55197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fld id="{84DD5C87-E91D-4E1D-ADE6-B4B1BEE7BE3C}" type="datetime1">
              <a:rPr lang="en-US" smtClean="0"/>
              <a:t>2/9/2017</a:t>
            </a:fld>
            <a:endParaRPr lang="en-US"/>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86C85242-8A13-40DA-AA75-9C57CA19FA4B}" type="slidenum">
              <a:rPr lang="en-US"/>
              <a:pPr/>
              <a:t>‹#›</a:t>
            </a:fld>
            <a:endParaRPr lang="en-US"/>
          </a:p>
        </p:txBody>
      </p:sp>
    </p:spTree>
    <p:extLst>
      <p:ext uri="{BB962C8B-B14F-4D97-AF65-F5344CB8AC3E}">
        <p14:creationId xmlns:p14="http://schemas.microsoft.com/office/powerpoint/2010/main" val="38973765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6018213" cy="22082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8400"/>
            <a:ext cx="2132013" cy="455613"/>
          </a:xfrm>
        </p:spPr>
        <p:txBody>
          <a:bodyPr/>
          <a:lstStyle>
            <a:lvl1pPr>
              <a:defRPr/>
            </a:lvl1pPr>
          </a:lstStyle>
          <a:p>
            <a:fld id="{3225DE33-7C18-4CB2-AD25-2B51F7C96FF5}" type="datetime1">
              <a:rPr lang="en-US" smtClean="0"/>
              <a:t>2/9/2017</a:t>
            </a:fld>
            <a:endParaRPr lang="en-US"/>
          </a:p>
        </p:txBody>
      </p:sp>
      <p:sp>
        <p:nvSpPr>
          <p:cNvPr id="4" name="Footer Placeholder 3"/>
          <p:cNvSpPr>
            <a:spLocks noGrp="1"/>
          </p:cNvSpPr>
          <p:nvPr>
            <p:ph type="ftr" idx="11"/>
          </p:nvPr>
        </p:nvSpPr>
        <p:spPr>
          <a:xfrm>
            <a:off x="3124200" y="6248400"/>
            <a:ext cx="2894013" cy="455613"/>
          </a:xfrm>
        </p:spPr>
        <p:txBody>
          <a:bodyPr/>
          <a:lstStyle>
            <a:lvl1pPr>
              <a:defRPr/>
            </a:lvl1pPr>
          </a:lstStyle>
          <a:p>
            <a:endParaRPr lang="en-US"/>
          </a:p>
        </p:txBody>
      </p:sp>
      <p:sp>
        <p:nvSpPr>
          <p:cNvPr id="5" name="Slide Number Placeholder 4"/>
          <p:cNvSpPr>
            <a:spLocks noGrp="1"/>
          </p:cNvSpPr>
          <p:nvPr>
            <p:ph type="sldNum" idx="12"/>
          </p:nvPr>
        </p:nvSpPr>
        <p:spPr>
          <a:xfrm>
            <a:off x="7872413" y="6248400"/>
            <a:ext cx="1065212" cy="455613"/>
          </a:xfrm>
        </p:spPr>
        <p:txBody>
          <a:bodyPr/>
          <a:lstStyle>
            <a:lvl1pPr>
              <a:defRPr/>
            </a:lvl1pPr>
          </a:lstStyle>
          <a:p>
            <a:fld id="{A03DE794-CD4F-4995-BB99-FCCAEE932727}" type="slidenum">
              <a:rPr lang="en-US"/>
              <a:pPr/>
              <a:t>‹#›</a:t>
            </a:fld>
            <a:endParaRPr lang="en-US"/>
          </a:p>
        </p:txBody>
      </p:sp>
    </p:spTree>
    <p:extLst>
      <p:ext uri="{BB962C8B-B14F-4D97-AF65-F5344CB8AC3E}">
        <p14:creationId xmlns:p14="http://schemas.microsoft.com/office/powerpoint/2010/main" val="3774034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idx="10"/>
          </p:nvPr>
        </p:nvSpPr>
        <p:spPr/>
        <p:txBody>
          <a:bodyPr/>
          <a:lstStyle>
            <a:lvl1pPr>
              <a:defRPr/>
            </a:lvl1pPr>
          </a:lstStyle>
          <a:p>
            <a:endParaRPr lang="en-US"/>
          </a:p>
        </p:txBody>
      </p:sp>
      <p:sp>
        <p:nvSpPr>
          <p:cNvPr id="5" name="Slide Number Placeholder 4"/>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6" name="Date Placeholder 5"/>
          <p:cNvSpPr>
            <a:spLocks noGrp="1"/>
          </p:cNvSpPr>
          <p:nvPr>
            <p:ph type="dt" idx="12"/>
          </p:nvPr>
        </p:nvSpPr>
        <p:spPr/>
        <p:txBody>
          <a:bodyPr/>
          <a:lstStyle>
            <a:lvl1pPr>
              <a:defRPr/>
            </a:lvl1pPr>
          </a:lstStyle>
          <a:p>
            <a:fld id="{C5F80B0E-428A-4BC4-B445-E041B26CDC42}" type="datetime1">
              <a:rPr lang="en-US" smtClean="0"/>
              <a:t>2/9/2017</a:t>
            </a:fld>
            <a:endParaRPr lang="en-US"/>
          </a:p>
        </p:txBody>
      </p:sp>
    </p:spTree>
    <p:extLst>
      <p:ext uri="{BB962C8B-B14F-4D97-AF65-F5344CB8AC3E}">
        <p14:creationId xmlns:p14="http://schemas.microsoft.com/office/powerpoint/2010/main" val="3093586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0"/>
            <a:ext cx="4037013"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524000"/>
            <a:ext cx="4038600" cy="457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7" name="Date Placeholder 6"/>
          <p:cNvSpPr>
            <a:spLocks noGrp="1"/>
          </p:cNvSpPr>
          <p:nvPr>
            <p:ph type="dt" idx="12"/>
          </p:nvPr>
        </p:nvSpPr>
        <p:spPr/>
        <p:txBody>
          <a:bodyPr/>
          <a:lstStyle>
            <a:lvl1pPr>
              <a:defRPr/>
            </a:lvl1pPr>
          </a:lstStyle>
          <a:p>
            <a:fld id="{90C91F65-1454-4FC5-8205-8E815E644984}" type="datetime1">
              <a:rPr lang="en-US" smtClean="0"/>
              <a:t>2/9/2017</a:t>
            </a:fld>
            <a:endParaRPr lang="en-US"/>
          </a:p>
        </p:txBody>
      </p:sp>
    </p:spTree>
    <p:extLst>
      <p:ext uri="{BB962C8B-B14F-4D97-AF65-F5344CB8AC3E}">
        <p14:creationId xmlns:p14="http://schemas.microsoft.com/office/powerpoint/2010/main" val="3714014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idx="10"/>
          </p:nvPr>
        </p:nvSpPr>
        <p:spPr/>
        <p:txBody>
          <a:bodyPr/>
          <a:lstStyle>
            <a:lvl1pPr>
              <a:defRPr/>
            </a:lvl1pPr>
          </a:lstStyle>
          <a:p>
            <a:endParaRPr lang="en-US"/>
          </a:p>
        </p:txBody>
      </p:sp>
      <p:sp>
        <p:nvSpPr>
          <p:cNvPr id="8" name="Slide Number Placeholder 7"/>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9" name="Date Placeholder 8"/>
          <p:cNvSpPr>
            <a:spLocks noGrp="1"/>
          </p:cNvSpPr>
          <p:nvPr>
            <p:ph type="dt" idx="12"/>
          </p:nvPr>
        </p:nvSpPr>
        <p:spPr/>
        <p:txBody>
          <a:bodyPr/>
          <a:lstStyle>
            <a:lvl1pPr>
              <a:defRPr/>
            </a:lvl1pPr>
          </a:lstStyle>
          <a:p>
            <a:fld id="{5AE58B43-D0B7-48C4-8DFD-0249E78D7CF6}" type="datetime1">
              <a:rPr lang="en-US" smtClean="0"/>
              <a:t>2/9/2017</a:t>
            </a:fld>
            <a:endParaRPr lang="en-US"/>
          </a:p>
        </p:txBody>
      </p:sp>
    </p:spTree>
    <p:extLst>
      <p:ext uri="{BB962C8B-B14F-4D97-AF65-F5344CB8AC3E}">
        <p14:creationId xmlns:p14="http://schemas.microsoft.com/office/powerpoint/2010/main" val="110710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idx="10"/>
          </p:nvPr>
        </p:nvSpPr>
        <p:spPr/>
        <p:txBody>
          <a:bodyPr/>
          <a:lstStyle>
            <a:lvl1pPr>
              <a:defRPr/>
            </a:lvl1pPr>
          </a:lstStyle>
          <a:p>
            <a:endParaRPr lang="en-US"/>
          </a:p>
        </p:txBody>
      </p:sp>
      <p:sp>
        <p:nvSpPr>
          <p:cNvPr id="4" name="Slide Number Placeholder 3"/>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5" name="Date Placeholder 4"/>
          <p:cNvSpPr>
            <a:spLocks noGrp="1"/>
          </p:cNvSpPr>
          <p:nvPr>
            <p:ph type="dt" idx="12"/>
          </p:nvPr>
        </p:nvSpPr>
        <p:spPr/>
        <p:txBody>
          <a:bodyPr/>
          <a:lstStyle>
            <a:lvl1pPr>
              <a:defRPr/>
            </a:lvl1pPr>
          </a:lstStyle>
          <a:p>
            <a:fld id="{54B922E0-EECD-45F6-9D27-1D64C6C9C8C9}" type="datetime1">
              <a:rPr lang="en-US" smtClean="0"/>
              <a:t>2/9/2017</a:t>
            </a:fld>
            <a:endParaRPr lang="en-US"/>
          </a:p>
        </p:txBody>
      </p:sp>
    </p:spTree>
    <p:extLst>
      <p:ext uri="{BB962C8B-B14F-4D97-AF65-F5344CB8AC3E}">
        <p14:creationId xmlns:p14="http://schemas.microsoft.com/office/powerpoint/2010/main" val="3569601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lvl1pPr>
              <a:defRPr/>
            </a:lvl1pPr>
          </a:lstStyle>
          <a:p>
            <a:endParaRPr lang="en-US"/>
          </a:p>
        </p:txBody>
      </p:sp>
      <p:sp>
        <p:nvSpPr>
          <p:cNvPr id="3" name="Slide Number Placeholder 2"/>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4" name="Date Placeholder 3"/>
          <p:cNvSpPr>
            <a:spLocks noGrp="1"/>
          </p:cNvSpPr>
          <p:nvPr>
            <p:ph type="dt" idx="12"/>
          </p:nvPr>
        </p:nvSpPr>
        <p:spPr/>
        <p:txBody>
          <a:bodyPr/>
          <a:lstStyle>
            <a:lvl1pPr>
              <a:defRPr/>
            </a:lvl1pPr>
          </a:lstStyle>
          <a:p>
            <a:fld id="{10CF0650-6635-4455-BF77-89196AC2E113}" type="datetime1">
              <a:rPr lang="en-US" smtClean="0"/>
              <a:t>2/9/2017</a:t>
            </a:fld>
            <a:endParaRPr lang="en-US"/>
          </a:p>
        </p:txBody>
      </p:sp>
    </p:spTree>
    <p:extLst>
      <p:ext uri="{BB962C8B-B14F-4D97-AF65-F5344CB8AC3E}">
        <p14:creationId xmlns:p14="http://schemas.microsoft.com/office/powerpoint/2010/main" val="2139424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7" name="Date Placeholder 6"/>
          <p:cNvSpPr>
            <a:spLocks noGrp="1"/>
          </p:cNvSpPr>
          <p:nvPr>
            <p:ph type="dt" idx="12"/>
          </p:nvPr>
        </p:nvSpPr>
        <p:spPr/>
        <p:txBody>
          <a:bodyPr/>
          <a:lstStyle>
            <a:lvl1pPr>
              <a:defRPr/>
            </a:lvl1pPr>
          </a:lstStyle>
          <a:p>
            <a:fld id="{FE40B500-18A7-4218-8BF1-7D01C1CC1FE3}" type="datetime1">
              <a:rPr lang="en-US" smtClean="0"/>
              <a:t>2/9/2017</a:t>
            </a:fld>
            <a:endParaRPr lang="en-US"/>
          </a:p>
        </p:txBody>
      </p:sp>
    </p:spTree>
    <p:extLst>
      <p:ext uri="{BB962C8B-B14F-4D97-AF65-F5344CB8AC3E}">
        <p14:creationId xmlns:p14="http://schemas.microsoft.com/office/powerpoint/2010/main" val="2420271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idx="10"/>
          </p:nvPr>
        </p:nvSpPr>
        <p:spPr/>
        <p:txBody>
          <a:bodyPr/>
          <a:lstStyle>
            <a:lvl1pPr>
              <a:defRPr/>
            </a:lvl1pPr>
          </a:lstStyle>
          <a:p>
            <a:endParaRPr lang="en-US"/>
          </a:p>
        </p:txBody>
      </p:sp>
      <p:sp>
        <p:nvSpPr>
          <p:cNvPr id="6" name="Slide Number Placeholder 5"/>
          <p:cNvSpPr>
            <a:spLocks noGrp="1"/>
          </p:cNvSpPr>
          <p:nvPr>
            <p:ph type="sldNum" idx="11"/>
          </p:nvPr>
        </p:nvSpPr>
        <p:spPr/>
        <p:txBody>
          <a:bodyPr/>
          <a:lstStyle>
            <a:lvl1pPr>
              <a:defRPr/>
            </a:lvl1pPr>
          </a:lstStyle>
          <a:p>
            <a:fld id="{7C7EBC6B-15C4-40EC-9541-A04D2D5C7D2C}" type="slidenum">
              <a:rPr lang="en-US" smtClean="0"/>
              <a:t>‹#›</a:t>
            </a:fld>
            <a:endParaRPr lang="en-US"/>
          </a:p>
        </p:txBody>
      </p:sp>
      <p:sp>
        <p:nvSpPr>
          <p:cNvPr id="7" name="Date Placeholder 6"/>
          <p:cNvSpPr>
            <a:spLocks noGrp="1"/>
          </p:cNvSpPr>
          <p:nvPr>
            <p:ph type="dt" idx="12"/>
          </p:nvPr>
        </p:nvSpPr>
        <p:spPr/>
        <p:txBody>
          <a:bodyPr/>
          <a:lstStyle>
            <a:lvl1pPr>
              <a:defRPr/>
            </a:lvl1pPr>
          </a:lstStyle>
          <a:p>
            <a:fld id="{F60AE1FD-E987-4B9B-BD28-B2F5D691A0B7}" type="datetime1">
              <a:rPr lang="en-US" smtClean="0"/>
              <a:t>2/9/2017</a:t>
            </a:fld>
            <a:endParaRPr lang="en-US"/>
          </a:p>
        </p:txBody>
      </p:sp>
    </p:spTree>
    <p:extLst>
      <p:ext uri="{BB962C8B-B14F-4D97-AF65-F5344CB8AC3E}">
        <p14:creationId xmlns:p14="http://schemas.microsoft.com/office/powerpoint/2010/main" val="1663554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ftr"/>
          </p:nvPr>
        </p:nvSpPr>
        <p:spPr bwMode="auto">
          <a:xfrm>
            <a:off x="3124200" y="6062663"/>
            <a:ext cx="2894013" cy="6413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endParaRPr lang="en-US"/>
          </a:p>
        </p:txBody>
      </p:sp>
      <p:sp>
        <p:nvSpPr>
          <p:cNvPr id="1026" name="Rectangle 2"/>
          <p:cNvSpPr>
            <a:spLocks noGrp="1" noChangeArrowheads="1"/>
          </p:cNvSpPr>
          <p:nvPr>
            <p:ph type="sldNum"/>
          </p:nvPr>
        </p:nvSpPr>
        <p:spPr bwMode="auto">
          <a:xfrm>
            <a:off x="6553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7C7EBC6B-15C4-40EC-9541-A04D2D5C7D2C}" type="slidenum">
              <a:rPr lang="en-US" smtClean="0"/>
              <a:t>‹#›</a:t>
            </a:fld>
            <a:endParaRPr lang="en-US"/>
          </a:p>
        </p:txBody>
      </p:sp>
      <p:sp>
        <p:nvSpPr>
          <p:cNvPr id="1027" name="Rectangle 3"/>
          <p:cNvSpPr>
            <a:spLocks noGrp="1" noChangeArrowheads="1"/>
          </p:cNvSpPr>
          <p:nvPr>
            <p:ph type="title"/>
          </p:nvPr>
        </p:nvSpPr>
        <p:spPr bwMode="auto">
          <a:xfrm>
            <a:off x="457200" y="533400"/>
            <a:ext cx="8228013" cy="836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sp>
        <p:nvSpPr>
          <p:cNvPr id="1028" name="Rectangle 4"/>
          <p:cNvSpPr>
            <a:spLocks noGrp="1" noChangeArrowheads="1"/>
          </p:cNvSpPr>
          <p:nvPr>
            <p:ph type="body" idx="1"/>
          </p:nvPr>
        </p:nvSpPr>
        <p:spPr bwMode="auto">
          <a:xfrm>
            <a:off x="457200" y="1524000"/>
            <a:ext cx="8228013" cy="45704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
        <p:nvSpPr>
          <p:cNvPr id="1029" name="Rectangle 5"/>
          <p:cNvSpPr>
            <a:spLocks noGrp="1" noChangeArrowheads="1"/>
          </p:cNvSpPr>
          <p:nvPr>
            <p:ph type="dt"/>
          </p:nvPr>
        </p:nvSpPr>
        <p:spPr bwMode="auto">
          <a:xfrm>
            <a:off x="1524000" y="6245225"/>
            <a:ext cx="1370013" cy="47466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1pPr>
          </a:lstStyle>
          <a:p>
            <a:fld id="{BAD74AE5-5A43-4079-90A1-6458E0F01B41}" type="datetime1">
              <a:rPr lang="en-US" smtClean="0"/>
              <a:t>2/9/2017</a:t>
            </a:fld>
            <a:endParaRPr lang="en-US"/>
          </a:p>
        </p:txBody>
      </p:sp>
      <p:pic>
        <p:nvPicPr>
          <p:cNvPr id="1030" name="Picture 6"/>
          <p:cNvPicPr>
            <a:picLocks noChangeAspect="1" noChangeArrowheads="1"/>
          </p:cNvPicPr>
          <p:nvPr/>
        </p:nvPicPr>
        <p:blipFill>
          <a:blip r:embed="rId13" cstate="email">
            <a:extLst>
              <a:ext uri="{28A0092B-C50C-407E-A947-70E740481C1C}">
                <a14:useLocalDpi xmlns:a14="http://schemas.microsoft.com/office/drawing/2010/main" val="0"/>
              </a:ext>
            </a:extLst>
          </a:blip>
          <a:srcRect l="835" t="63176" r="1666"/>
          <a:stretch>
            <a:fillRect/>
          </a:stretch>
        </p:blipFill>
        <p:spPr bwMode="auto">
          <a:xfrm>
            <a:off x="31750" y="15875"/>
            <a:ext cx="9067800" cy="593725"/>
          </a:xfrm>
          <a:prstGeom prst="rect">
            <a:avLst/>
          </a:prstGeom>
          <a:noFill/>
          <a:ln>
            <a:noFill/>
          </a:ln>
          <a:effectLst/>
          <a:extLst>
            <a:ext uri="{909E8E84-426E-40dd-AFC4-6F175D3DCCD1}">
              <a14:hiddenFill xmlns="" xmlns:a14="http://schemas.microsoft.com/office/drawing/2010/main">
                <a:blipFill dpi="0" rotWithShape="0">
                  <a:blip/>
                  <a:srcRect l="835" t="63176" r="1666"/>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1031" name="Picture 7"/>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2400" y="6172200"/>
            <a:ext cx="1371600" cy="557213"/>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2pPr>
      <a:lvl3pPr marL="1143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3pPr>
      <a:lvl4pPr marL="1600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4pPr>
      <a:lvl5pPr marL="20574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dt"/>
          </p:nvPr>
        </p:nvSpPr>
        <p:spPr bwMode="auto">
          <a:xfrm>
            <a:off x="457200" y="6248400"/>
            <a:ext cx="2132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a:buSzPct val="45000"/>
              <a:buFont typeface="Wingdings" charset="2"/>
              <a:buNone/>
              <a:tabLst>
                <a:tab pos="723900" algn="l"/>
                <a:tab pos="1447800" algn="l"/>
              </a:tabLst>
              <a:defRPr sz="1200">
                <a:solidFill>
                  <a:srgbClr val="000000"/>
                </a:solidFill>
                <a:latin typeface="Times New Roman" pitchFamily="16" charset="0"/>
              </a:defRPr>
            </a:lvl1pPr>
          </a:lstStyle>
          <a:p>
            <a:fld id="{8127AFC3-4AC6-4E4C-9352-4BEE0A195730}" type="datetime1">
              <a:rPr lang="en-US" smtClean="0"/>
              <a:t>2/9/2017</a:t>
            </a:fld>
            <a:endParaRPr lang="en-US"/>
          </a:p>
        </p:txBody>
      </p:sp>
      <p:sp>
        <p:nvSpPr>
          <p:cNvPr id="2050" name="Rectangle 2"/>
          <p:cNvSpPr>
            <a:spLocks noGrp="1" noChangeArrowheads="1"/>
          </p:cNvSpPr>
          <p:nvPr>
            <p:ph type="ftr"/>
          </p:nvPr>
        </p:nvSpPr>
        <p:spPr bwMode="auto">
          <a:xfrm>
            <a:off x="3124200" y="6248400"/>
            <a:ext cx="2894013"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ctr" eaLnBrk="1">
              <a:buClrTx/>
              <a:buFontTx/>
              <a:buNone/>
              <a:tabLst>
                <a:tab pos="723900" algn="l"/>
                <a:tab pos="1447800" algn="l"/>
                <a:tab pos="2171700" algn="l"/>
                <a:tab pos="2895600" algn="l"/>
              </a:tabLst>
              <a:defRPr sz="1200">
                <a:solidFill>
                  <a:srgbClr val="000000"/>
                </a:solidFill>
                <a:latin typeface="+mn-lt"/>
              </a:defRPr>
            </a:lvl1pPr>
          </a:lstStyle>
          <a:p>
            <a:endParaRPr lang="en-US"/>
          </a:p>
        </p:txBody>
      </p:sp>
      <p:sp>
        <p:nvSpPr>
          <p:cNvPr id="2051" name="Rectangle 3"/>
          <p:cNvSpPr>
            <a:spLocks noGrp="1" noChangeArrowheads="1"/>
          </p:cNvSpPr>
          <p:nvPr>
            <p:ph type="sldNum"/>
          </p:nvPr>
        </p:nvSpPr>
        <p:spPr bwMode="auto">
          <a:xfrm>
            <a:off x="7872413" y="6248400"/>
            <a:ext cx="1065212" cy="4556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eaLnBrk="1">
              <a:buClrTx/>
              <a:buFontTx/>
              <a:buNone/>
              <a:tabLst>
                <a:tab pos="723900" algn="l"/>
              </a:tabLst>
              <a:defRPr sz="1200">
                <a:solidFill>
                  <a:srgbClr val="000000"/>
                </a:solidFill>
                <a:latin typeface="Arial Black" pitchFamily="32" charset="0"/>
              </a:defRPr>
            </a:lvl1pPr>
          </a:lstStyle>
          <a:p>
            <a:fld id="{8154473C-6368-4F9B-A9DD-BB05DC7B47A2}" type="slidenum">
              <a:rPr lang="en-US"/>
              <a:pPr/>
              <a:t>‹#›</a:t>
            </a:fld>
            <a:endParaRPr lang="en-US"/>
          </a:p>
        </p:txBody>
      </p:sp>
      <p:sp>
        <p:nvSpPr>
          <p:cNvPr id="2052" name="Rectangle 4"/>
          <p:cNvSpPr>
            <a:spLocks noGrp="1" noChangeArrowheads="1"/>
          </p:cNvSpPr>
          <p:nvPr>
            <p:ph type="title"/>
          </p:nvPr>
        </p:nvSpPr>
        <p:spPr bwMode="auto">
          <a:xfrm>
            <a:off x="1600200" y="609600"/>
            <a:ext cx="6018213" cy="22082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smtClean="0"/>
              <a:t>Click to edit the title text format</a:t>
            </a:r>
          </a:p>
        </p:txBody>
      </p:sp>
      <p:pic>
        <p:nvPicPr>
          <p:cNvPr id="2053" name="Picture 5"/>
          <p:cNvPicPr>
            <a:picLocks noChangeAspect="1" noChangeArrowheads="1"/>
          </p:cNvPicPr>
          <p:nvPr/>
        </p:nvPicPr>
        <p:blipFill>
          <a:blip r:embed="rId14" cstate="email">
            <a:extLst>
              <a:ext uri="{28A0092B-C50C-407E-A947-70E740481C1C}">
                <a14:useLocalDpi xmlns:a14="http://schemas.microsoft.com/office/drawing/2010/main" val="0"/>
              </a:ext>
            </a:extLst>
          </a:blip>
          <a:srcRect l="845" r="845"/>
          <a:stretch>
            <a:fillRect/>
          </a:stretch>
        </p:blipFill>
        <p:spPr bwMode="auto">
          <a:xfrm>
            <a:off x="152400" y="4419600"/>
            <a:ext cx="8839200" cy="1828800"/>
          </a:xfrm>
          <a:prstGeom prst="rect">
            <a:avLst/>
          </a:prstGeom>
          <a:noFill/>
          <a:ln>
            <a:noFill/>
          </a:ln>
          <a:effectLst/>
          <a:extLst>
            <a:ext uri="{909E8E84-426E-40dd-AFC4-6F175D3DCCD1}">
              <a14:hiddenFill xmlns="" xmlns:a14="http://schemas.microsoft.com/office/drawing/2010/main">
                <a:blipFill dpi="0" rotWithShape="0">
                  <a:blip/>
                  <a:srcRect l="845" r="845"/>
                  <a:stretch>
                    <a:fillRect/>
                  </a:stretch>
                </a:blip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2054" name="Rectangle 6"/>
          <p:cNvSpPr>
            <a:spLocks noGrp="1" noChangeArrowheads="1"/>
          </p:cNvSpPr>
          <p:nvPr>
            <p:ph type="body" idx="1"/>
          </p:nvPr>
        </p:nvSpPr>
        <p:spPr bwMode="auto">
          <a:xfrm>
            <a:off x="457200" y="1604963"/>
            <a:ext cx="8228013" cy="45243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2pPr>
      <a:lvl3pPr marL="1143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3pPr>
      <a:lvl4pPr marL="1600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4pPr>
      <a:lvl5pPr marL="20574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000000"/>
          </a:solidFill>
          <a:latin typeface="Calibri" pitchFamily="32" charset="0"/>
          <a:cs typeface="Lucida Sans Unicode" charset="0"/>
        </a:defRPr>
      </a:lvl9pPr>
    </p:titleStyle>
    <p:bodyStyle>
      <a:lvl1pPr marL="342900" indent="-342900" algn="l" defTabSz="457200" rtl="0" eaLnBrk="1" fontAlgn="base" hangingPunct="1">
        <a:spcBef>
          <a:spcPts val="800"/>
        </a:spcBef>
        <a:spcAft>
          <a:spcPct val="0"/>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57200" rtl="0" eaLnBrk="1" fontAlgn="base" hangingPunct="1">
        <a:spcBef>
          <a:spcPts val="700"/>
        </a:spcBef>
        <a:spcAft>
          <a:spcPct val="0"/>
        </a:spcAft>
        <a:buClr>
          <a:srgbClr val="000000"/>
        </a:buClr>
        <a:buSzPct val="100000"/>
        <a:buFont typeface="Times New Roman" pitchFamily="16" charset="0"/>
        <a:defRPr sz="2800">
          <a:solidFill>
            <a:srgbClr val="000000"/>
          </a:solidFill>
          <a:latin typeface="+mn-lt"/>
          <a:cs typeface="+mn-cs"/>
        </a:defRPr>
      </a:lvl2pPr>
      <a:lvl3pPr marL="1143000" indent="-228600" algn="l" defTabSz="457200" rtl="0" eaLnBrk="1" fontAlgn="base" hangingPunct="1">
        <a:spcBef>
          <a:spcPts val="600"/>
        </a:spcBef>
        <a:spcAft>
          <a:spcPct val="0"/>
        </a:spcAft>
        <a:buClr>
          <a:srgbClr val="000000"/>
        </a:buClr>
        <a:buSzPct val="100000"/>
        <a:buFont typeface="Times New Roman" pitchFamily="16" charset="0"/>
        <a:defRPr sz="2400">
          <a:solidFill>
            <a:srgbClr val="000000"/>
          </a:solidFill>
          <a:latin typeface="+mn-lt"/>
          <a:cs typeface="+mn-cs"/>
        </a:defRPr>
      </a:lvl3pPr>
      <a:lvl4pPr marL="1600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4pPr>
      <a:lvl5pPr marL="20574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5pPr>
      <a:lvl6pPr marL="25146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57200"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0.xml"/><Relationship Id="rId7" Type="http://schemas.openxmlformats.org/officeDocument/2006/relationships/image" Target="../media/image11.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notesSlide" Target="../notesSlides/notesSlide10.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13.xml"/><Relationship Id="rId7" Type="http://schemas.openxmlformats.org/officeDocument/2006/relationships/image" Target="../media/image1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0.png"/><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21.xml"/><Relationship Id="rId13" Type="http://schemas.openxmlformats.org/officeDocument/2006/relationships/tags" Target="../tags/tag26.xml"/><Relationship Id="rId18" Type="http://schemas.openxmlformats.org/officeDocument/2006/relationships/image" Target="../media/image15.png"/><Relationship Id="rId26" Type="http://schemas.openxmlformats.org/officeDocument/2006/relationships/image" Target="../media/image23.png"/><Relationship Id="rId3" Type="http://schemas.openxmlformats.org/officeDocument/2006/relationships/tags" Target="../tags/tag16.xml"/><Relationship Id="rId21" Type="http://schemas.openxmlformats.org/officeDocument/2006/relationships/image" Target="../media/image18.png"/><Relationship Id="rId7" Type="http://schemas.openxmlformats.org/officeDocument/2006/relationships/tags" Target="../tags/tag20.xml"/><Relationship Id="rId12" Type="http://schemas.openxmlformats.org/officeDocument/2006/relationships/tags" Target="../tags/tag25.xml"/><Relationship Id="rId17" Type="http://schemas.openxmlformats.org/officeDocument/2006/relationships/image" Target="../media/image14.png"/><Relationship Id="rId25" Type="http://schemas.openxmlformats.org/officeDocument/2006/relationships/image" Target="../media/image22.png"/><Relationship Id="rId2" Type="http://schemas.openxmlformats.org/officeDocument/2006/relationships/tags" Target="../tags/tag15.xml"/><Relationship Id="rId16" Type="http://schemas.openxmlformats.org/officeDocument/2006/relationships/image" Target="../media/image10.png"/><Relationship Id="rId20" Type="http://schemas.openxmlformats.org/officeDocument/2006/relationships/image" Target="../media/image17.png"/><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tags" Target="../tags/tag24.xml"/><Relationship Id="rId24" Type="http://schemas.openxmlformats.org/officeDocument/2006/relationships/image" Target="../media/image21.png"/><Relationship Id="rId5" Type="http://schemas.openxmlformats.org/officeDocument/2006/relationships/tags" Target="../tags/tag18.xml"/><Relationship Id="rId15" Type="http://schemas.openxmlformats.org/officeDocument/2006/relationships/notesSlide" Target="../notesSlides/notesSlide12.xml"/><Relationship Id="rId23" Type="http://schemas.openxmlformats.org/officeDocument/2006/relationships/image" Target="../media/image20.png"/><Relationship Id="rId28" Type="http://schemas.openxmlformats.org/officeDocument/2006/relationships/image" Target="../media/image25.png"/><Relationship Id="rId10" Type="http://schemas.openxmlformats.org/officeDocument/2006/relationships/tags" Target="../tags/tag23.xml"/><Relationship Id="rId19" Type="http://schemas.openxmlformats.org/officeDocument/2006/relationships/image" Target="../media/image16.png"/><Relationship Id="rId4" Type="http://schemas.openxmlformats.org/officeDocument/2006/relationships/tags" Target="../tags/tag17.xml"/><Relationship Id="rId9" Type="http://schemas.openxmlformats.org/officeDocument/2006/relationships/tags" Target="../tags/tag22.xml"/><Relationship Id="rId14" Type="http://schemas.openxmlformats.org/officeDocument/2006/relationships/slideLayout" Target="../slideLayouts/slideLayout2.xml"/><Relationship Id="rId22" Type="http://schemas.openxmlformats.org/officeDocument/2006/relationships/image" Target="../media/image19.png"/><Relationship Id="rId27"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slideLayout" Target="../slideLayouts/slideLayout2.xml"/><Relationship Id="rId18" Type="http://schemas.openxmlformats.org/officeDocument/2006/relationships/image" Target="../media/image28.png"/><Relationship Id="rId26" Type="http://schemas.openxmlformats.org/officeDocument/2006/relationships/image" Target="../media/image22.png"/><Relationship Id="rId3" Type="http://schemas.openxmlformats.org/officeDocument/2006/relationships/tags" Target="../tags/tag29.xml"/><Relationship Id="rId21" Type="http://schemas.openxmlformats.org/officeDocument/2006/relationships/image" Target="../media/image31.png"/><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image" Target="../media/image27.png"/><Relationship Id="rId25" Type="http://schemas.openxmlformats.org/officeDocument/2006/relationships/image" Target="../media/image17.png"/><Relationship Id="rId2" Type="http://schemas.openxmlformats.org/officeDocument/2006/relationships/tags" Target="../tags/tag28.xml"/><Relationship Id="rId16" Type="http://schemas.openxmlformats.org/officeDocument/2006/relationships/image" Target="../media/image10.png"/><Relationship Id="rId20" Type="http://schemas.openxmlformats.org/officeDocument/2006/relationships/image" Target="../media/image30.png"/><Relationship Id="rId1" Type="http://schemas.openxmlformats.org/officeDocument/2006/relationships/tags" Target="../tags/tag27.xml"/><Relationship Id="rId6" Type="http://schemas.openxmlformats.org/officeDocument/2006/relationships/tags" Target="../tags/tag32.xml"/><Relationship Id="rId11" Type="http://schemas.openxmlformats.org/officeDocument/2006/relationships/tags" Target="../tags/tag37.xml"/><Relationship Id="rId24" Type="http://schemas.openxmlformats.org/officeDocument/2006/relationships/image" Target="../media/image16.png"/><Relationship Id="rId5" Type="http://schemas.openxmlformats.org/officeDocument/2006/relationships/tags" Target="../tags/tag31.xml"/><Relationship Id="rId15" Type="http://schemas.openxmlformats.org/officeDocument/2006/relationships/image" Target="../media/image26.png"/><Relationship Id="rId23" Type="http://schemas.openxmlformats.org/officeDocument/2006/relationships/image" Target="../media/image21.png"/><Relationship Id="rId10" Type="http://schemas.openxmlformats.org/officeDocument/2006/relationships/tags" Target="../tags/tag36.xml"/><Relationship Id="rId19" Type="http://schemas.openxmlformats.org/officeDocument/2006/relationships/image" Target="../media/image29.png"/><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notesSlide" Target="../notesSlides/notesSlide13.xml"/><Relationship Id="rId22"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1.xml"/><Relationship Id="rId7" Type="http://schemas.openxmlformats.org/officeDocument/2006/relationships/image" Target="../media/image32.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notesSlide" Target="../notesSlides/notesSlide15.xml"/><Relationship Id="rId5" Type="http://schemas.openxmlformats.org/officeDocument/2006/relationships/slideLayout" Target="../slideLayouts/slideLayout2.xml"/><Relationship Id="rId10" Type="http://schemas.openxmlformats.org/officeDocument/2006/relationships/image" Target="../media/image34.png"/><Relationship Id="rId4" Type="http://schemas.openxmlformats.org/officeDocument/2006/relationships/tags" Target="../tags/tag42.xml"/><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45.xml"/><Relationship Id="rId7" Type="http://schemas.openxmlformats.org/officeDocument/2006/relationships/image" Target="../media/image36.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35.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9.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50.xml"/><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51.xml"/><Relationship Id="rId4" Type="http://schemas.openxmlformats.org/officeDocument/2006/relationships/image" Target="../media/image4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5.xml"/><Relationship Id="rId7" Type="http://schemas.openxmlformats.org/officeDocument/2006/relationships/image" Target="../media/image6.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eaLnBrk="0" hangingPunct="0"/>
            <a:r>
              <a:rPr lang="en-US" dirty="0"/>
              <a:t>Anytime </a:t>
            </a:r>
            <a:r>
              <a:rPr lang="en-US" dirty="0" err="1"/>
              <a:t>Anyspace</a:t>
            </a:r>
            <a:r>
              <a:rPr lang="en-US" dirty="0"/>
              <a:t> AND/OR Search for Bounding the Partition Function</a:t>
            </a:r>
          </a:p>
        </p:txBody>
      </p:sp>
      <p:sp>
        <p:nvSpPr>
          <p:cNvPr id="3" name="Subtitle 2"/>
          <p:cNvSpPr>
            <a:spLocks noGrp="1"/>
          </p:cNvSpPr>
          <p:nvPr>
            <p:ph type="subTitle" idx="1"/>
          </p:nvPr>
        </p:nvSpPr>
        <p:spPr>
          <a:xfrm>
            <a:off x="311355" y="3886200"/>
            <a:ext cx="8554064" cy="1752600"/>
          </a:xfrm>
        </p:spPr>
        <p:txBody>
          <a:bodyPr/>
          <a:lstStyle/>
          <a:p>
            <a:endParaRPr lang="en-US" sz="2400" dirty="0" smtClean="0"/>
          </a:p>
          <a:p>
            <a:r>
              <a:rPr lang="en-US" sz="2400" dirty="0"/>
              <a:t>Qi Lou, Rina </a:t>
            </a:r>
            <a:r>
              <a:rPr lang="en-US" sz="2400" dirty="0" err="1"/>
              <a:t>Dechter</a:t>
            </a:r>
            <a:r>
              <a:rPr lang="en-US" sz="2400" dirty="0"/>
              <a:t>, Alexander </a:t>
            </a:r>
            <a:r>
              <a:rPr lang="en-US" sz="2400" dirty="0" err="1" smtClean="0"/>
              <a:t>Ihler</a:t>
            </a:r>
            <a:endParaRPr lang="en-US" sz="2400" dirty="0" smtClean="0"/>
          </a:p>
          <a:p>
            <a:r>
              <a:rPr lang="en-US" sz="2400" dirty="0" smtClean="0"/>
              <a:t>Feb. 8, 2017</a:t>
            </a:r>
          </a:p>
        </p:txBody>
      </p:sp>
      <p:sp>
        <p:nvSpPr>
          <p:cNvPr id="5" name="Slide Number Placeholder 4"/>
          <p:cNvSpPr>
            <a:spLocks noGrp="1"/>
          </p:cNvSpPr>
          <p:nvPr>
            <p:ph type="sldNum" idx="11"/>
          </p:nvPr>
        </p:nvSpPr>
        <p:spPr/>
        <p:txBody>
          <a:bodyPr/>
          <a:lstStyle/>
          <a:p>
            <a:fld id="{7C7EBC6B-15C4-40EC-9541-A04D2D5C7D2C}" type="slidenum">
              <a:rPr lang="en-US" smtClean="0"/>
              <a:t>1</a:t>
            </a:fld>
            <a:endParaRPr lang="en-US"/>
          </a:p>
        </p:txBody>
      </p:sp>
    </p:spTree>
    <p:extLst>
      <p:ext uri="{BB962C8B-B14F-4D97-AF65-F5344CB8AC3E}">
        <p14:creationId xmlns:p14="http://schemas.microsoft.com/office/powerpoint/2010/main" val="205168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a:t>
            </a:r>
            <a:endParaRPr lang="en-US" dirty="0"/>
          </a:p>
        </p:txBody>
      </p:sp>
      <p:sp>
        <p:nvSpPr>
          <p:cNvPr id="210" name="Slide Number Placeholder 209"/>
          <p:cNvSpPr>
            <a:spLocks noGrp="1"/>
          </p:cNvSpPr>
          <p:nvPr>
            <p:ph type="sldNum" idx="11"/>
          </p:nvPr>
        </p:nvSpPr>
        <p:spPr/>
        <p:txBody>
          <a:bodyPr/>
          <a:lstStyle/>
          <a:p>
            <a:fld id="{7C7EBC6B-15C4-40EC-9541-A04D2D5C7D2C}" type="slidenum">
              <a:rPr lang="en-US" smtClean="0"/>
              <a:t>10</a:t>
            </a:fld>
            <a:endParaRPr lang="en-US"/>
          </a:p>
        </p:txBody>
      </p:sp>
      <p:grpSp>
        <p:nvGrpSpPr>
          <p:cNvPr id="6" name="Group 5"/>
          <p:cNvGrpSpPr/>
          <p:nvPr/>
        </p:nvGrpSpPr>
        <p:grpSpPr>
          <a:xfrm>
            <a:off x="861659" y="2136932"/>
            <a:ext cx="8265629" cy="4224820"/>
            <a:chOff x="861659" y="2136932"/>
            <a:chExt cx="8265629" cy="4224820"/>
          </a:xfrm>
        </p:grpSpPr>
        <p:grpSp>
          <p:nvGrpSpPr>
            <p:cNvPr id="478" name="Group 477"/>
            <p:cNvGrpSpPr/>
            <p:nvPr/>
          </p:nvGrpSpPr>
          <p:grpSpPr>
            <a:xfrm>
              <a:off x="2118336" y="2418559"/>
              <a:ext cx="4629344" cy="3717940"/>
              <a:chOff x="2122352" y="2422575"/>
              <a:chExt cx="4629344" cy="3717940"/>
            </a:xfrm>
          </p:grpSpPr>
          <p:cxnSp>
            <p:nvCxnSpPr>
              <p:cNvPr id="479" name="Straight Connector 478"/>
              <p:cNvCxnSpPr/>
              <p:nvPr/>
            </p:nvCxnSpPr>
            <p:spPr>
              <a:xfrm flipH="1">
                <a:off x="4382536" y="2422575"/>
                <a:ext cx="531187" cy="2768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4382536" y="2914867"/>
                <a:ext cx="3105" cy="2859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4385641" y="3486455"/>
                <a:ext cx="381166" cy="1480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flipH="1">
                <a:off x="2544447" y="3849906"/>
                <a:ext cx="2222360" cy="5548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a:off x="4766807" y="3849906"/>
                <a:ext cx="1984889" cy="54447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2262382" y="4690402"/>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flipH="1">
                <a:off x="2122352" y="521261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2122352" y="586410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262382" y="521443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2342946" y="587327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flipH="1">
                <a:off x="6548478" y="4680027"/>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6549332" y="5853725"/>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6548478" y="5193206"/>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0" name="Oval 249"/>
            <p:cNvSpPr/>
            <p:nvPr/>
          </p:nvSpPr>
          <p:spPr>
            <a:xfrm>
              <a:off x="4779716" y="213693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251" name="Oval 250"/>
            <p:cNvSpPr/>
            <p:nvPr/>
          </p:nvSpPr>
          <p:spPr>
            <a:xfrm>
              <a:off x="4251634" y="320081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52" name="Oval 251"/>
            <p:cNvSpPr/>
            <p:nvPr/>
          </p:nvSpPr>
          <p:spPr>
            <a:xfrm>
              <a:off x="5320371" y="319123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253" name="Straight Connector 252"/>
            <p:cNvCxnSpPr>
              <a:stCxn id="250" idx="4"/>
              <a:endCxn id="260" idx="0"/>
            </p:cNvCxnSpPr>
            <p:nvPr/>
          </p:nvCxnSpPr>
          <p:spPr>
            <a:xfrm>
              <a:off x="4913723" y="2422575"/>
              <a:ext cx="540655" cy="2676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60" idx="2"/>
              <a:endCxn id="252" idx="0"/>
            </p:cNvCxnSpPr>
            <p:nvPr/>
          </p:nvCxnSpPr>
          <p:spPr>
            <a:xfrm>
              <a:off x="5454378" y="2905683"/>
              <a:ext cx="0" cy="28555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63" idx="2"/>
              <a:endCxn id="311" idx="0"/>
            </p:cNvCxnSpPr>
            <p:nvPr/>
          </p:nvCxnSpPr>
          <p:spPr>
            <a:xfrm flipH="1">
              <a:off x="1422746" y="3859090"/>
              <a:ext cx="2579383" cy="53713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63" idx="2"/>
              <a:endCxn id="446" idx="0"/>
            </p:cNvCxnSpPr>
            <p:nvPr/>
          </p:nvCxnSpPr>
          <p:spPr>
            <a:xfrm>
              <a:off x="4002129" y="3859090"/>
              <a:ext cx="1800284" cy="5334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28"/>
            <p:cNvSpPr>
              <a:spLocks noChangeAspect="1" noChangeArrowheads="1"/>
            </p:cNvSpPr>
            <p:nvPr/>
          </p:nvSpPr>
          <p:spPr bwMode="auto">
            <a:xfrm>
              <a:off x="4318571" y="26994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0" name="Rectangle 28"/>
            <p:cNvSpPr>
              <a:spLocks noChangeAspect="1" noChangeArrowheads="1"/>
            </p:cNvSpPr>
            <p:nvPr/>
          </p:nvSpPr>
          <p:spPr bwMode="auto">
            <a:xfrm>
              <a:off x="5390413" y="269023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2" name="Straight Connector 261"/>
            <p:cNvCxnSpPr>
              <a:stCxn id="251" idx="4"/>
              <a:endCxn id="263" idx="0"/>
            </p:cNvCxnSpPr>
            <p:nvPr/>
          </p:nvCxnSpPr>
          <p:spPr>
            <a:xfrm flipH="1">
              <a:off x="4002129" y="3486455"/>
              <a:ext cx="383512" cy="157191"/>
            </a:xfrm>
            <a:prstGeom prst="line">
              <a:avLst/>
            </a:prstGeom>
            <a:solidFill>
              <a:srgbClr val="99CCFF"/>
            </a:solidFill>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3" name="Rectangle 28"/>
            <p:cNvSpPr>
              <a:spLocks noChangeAspect="1" noChangeArrowheads="1"/>
            </p:cNvSpPr>
            <p:nvPr/>
          </p:nvSpPr>
          <p:spPr bwMode="auto">
            <a:xfrm>
              <a:off x="3938164" y="364364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4" name="Rectangle 28"/>
            <p:cNvSpPr>
              <a:spLocks noChangeAspect="1" noChangeArrowheads="1"/>
            </p:cNvSpPr>
            <p:nvPr/>
          </p:nvSpPr>
          <p:spPr bwMode="auto">
            <a:xfrm>
              <a:off x="4702842" y="36344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5" name="Straight Connector 264"/>
            <p:cNvCxnSpPr>
              <a:stCxn id="252" idx="4"/>
              <a:endCxn id="268" idx="0"/>
            </p:cNvCxnSpPr>
            <p:nvPr/>
          </p:nvCxnSpPr>
          <p:spPr>
            <a:xfrm>
              <a:off x="5454378" y="3476877"/>
              <a:ext cx="381166" cy="1490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52" idx="4"/>
              <a:endCxn id="267" idx="0"/>
            </p:cNvCxnSpPr>
            <p:nvPr/>
          </p:nvCxnSpPr>
          <p:spPr>
            <a:xfrm flipH="1">
              <a:off x="5070866" y="3476877"/>
              <a:ext cx="383512" cy="15823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Rectangle 28"/>
            <p:cNvSpPr>
              <a:spLocks noChangeAspect="1" noChangeArrowheads="1"/>
            </p:cNvSpPr>
            <p:nvPr/>
          </p:nvSpPr>
          <p:spPr bwMode="auto">
            <a:xfrm>
              <a:off x="5006901" y="363510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8" name="Rectangle 28"/>
            <p:cNvSpPr>
              <a:spLocks noChangeAspect="1" noChangeArrowheads="1"/>
            </p:cNvSpPr>
            <p:nvPr/>
          </p:nvSpPr>
          <p:spPr bwMode="auto">
            <a:xfrm>
              <a:off x="5771579" y="36259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9" name="Straight Connector 268"/>
            <p:cNvCxnSpPr>
              <a:stCxn id="268" idx="2"/>
              <a:endCxn id="400" idx="0"/>
            </p:cNvCxnSpPr>
            <p:nvPr/>
          </p:nvCxnSpPr>
          <p:spPr>
            <a:xfrm flipH="1">
              <a:off x="4812092" y="3841369"/>
              <a:ext cx="1023452" cy="58358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67" idx="2"/>
              <a:endCxn id="370" idx="0"/>
            </p:cNvCxnSpPr>
            <p:nvPr/>
          </p:nvCxnSpPr>
          <p:spPr>
            <a:xfrm flipH="1">
              <a:off x="3690391" y="3850553"/>
              <a:ext cx="1380475" cy="56586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68" idx="2"/>
              <a:endCxn id="276" idx="0"/>
            </p:cNvCxnSpPr>
            <p:nvPr/>
          </p:nvCxnSpPr>
          <p:spPr>
            <a:xfrm>
              <a:off x="5835544" y="3841369"/>
              <a:ext cx="2780392" cy="5548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67" idx="2"/>
              <a:endCxn id="293" idx="0"/>
            </p:cNvCxnSpPr>
            <p:nvPr/>
          </p:nvCxnSpPr>
          <p:spPr>
            <a:xfrm>
              <a:off x="5070866" y="3850553"/>
              <a:ext cx="2595787" cy="5438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7318100" y="4394384"/>
              <a:ext cx="1809188" cy="1967368"/>
              <a:chOff x="6180884" y="2566452"/>
              <a:chExt cx="1809188" cy="1967368"/>
            </a:xfrm>
          </p:grpSpPr>
          <p:sp>
            <p:nvSpPr>
              <p:cNvPr id="276" name="Oval 275"/>
              <p:cNvSpPr/>
              <p:nvPr/>
            </p:nvSpPr>
            <p:spPr>
              <a:xfrm>
                <a:off x="7344713"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77" name="Straight Connector 276"/>
              <p:cNvCxnSpPr>
                <a:stCxn id="276" idx="4"/>
                <a:endCxn id="280" idx="0"/>
              </p:cNvCxnSpPr>
              <p:nvPr/>
            </p:nvCxnSpPr>
            <p:spPr>
              <a:xfrm>
                <a:off x="7478720" y="2853933"/>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76" idx="4"/>
                <a:endCxn id="279" idx="0"/>
              </p:cNvCxnSpPr>
              <p:nvPr/>
            </p:nvCxnSpPr>
            <p:spPr>
              <a:xfrm flipH="1">
                <a:off x="7275502" y="2853933"/>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Rectangle 28"/>
              <p:cNvSpPr>
                <a:spLocks noChangeAspect="1" noChangeArrowheads="1"/>
              </p:cNvSpPr>
              <p:nvPr/>
            </p:nvSpPr>
            <p:spPr bwMode="auto">
              <a:xfrm>
                <a:off x="7211537" y="3151668"/>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80" name="Rectangle 28"/>
              <p:cNvSpPr>
                <a:spLocks noChangeAspect="1" noChangeArrowheads="1"/>
              </p:cNvSpPr>
              <p:nvPr/>
            </p:nvSpPr>
            <p:spPr bwMode="auto">
              <a:xfrm>
                <a:off x="7696560" y="316070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81" name="Oval 280"/>
              <p:cNvSpPr/>
              <p:nvPr/>
            </p:nvSpPr>
            <p:spPr>
              <a:xfrm>
                <a:off x="715341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82" name="Straight Connector 281"/>
              <p:cNvCxnSpPr/>
              <p:nvPr/>
            </p:nvCxnSpPr>
            <p:spPr>
              <a:xfrm>
                <a:off x="7276356" y="4027631"/>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81" idx="4"/>
                <a:endCxn id="285" idx="0"/>
              </p:cNvCxnSpPr>
              <p:nvPr/>
            </p:nvCxnSpPr>
            <p:spPr>
              <a:xfrm flipH="1">
                <a:off x="7194132" y="4027631"/>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79" idx="2"/>
                <a:endCxn id="281" idx="0"/>
              </p:cNvCxnSpPr>
              <p:nvPr/>
            </p:nvCxnSpPr>
            <p:spPr>
              <a:xfrm>
                <a:off x="7275502" y="3367112"/>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Rectangle 28"/>
              <p:cNvSpPr>
                <a:spLocks noChangeAspect="1" noChangeArrowheads="1"/>
              </p:cNvSpPr>
              <p:nvPr/>
            </p:nvSpPr>
            <p:spPr bwMode="auto">
              <a:xfrm>
                <a:off x="7130167" y="431837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86" name="Rectangle 28"/>
              <p:cNvSpPr>
                <a:spLocks noChangeAspect="1" noChangeArrowheads="1"/>
              </p:cNvSpPr>
              <p:nvPr/>
            </p:nvSpPr>
            <p:spPr bwMode="auto">
              <a:xfrm>
                <a:off x="7379284" y="43144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87" name="Oval 286"/>
              <p:cNvSpPr/>
              <p:nvPr/>
            </p:nvSpPr>
            <p:spPr>
              <a:xfrm>
                <a:off x="7636271" y="374050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88" name="Straight Connector 287"/>
              <p:cNvCxnSpPr/>
              <p:nvPr/>
            </p:nvCxnSpPr>
            <p:spPr>
              <a:xfrm>
                <a:off x="7759215" y="4026143"/>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7" idx="4"/>
                <a:endCxn id="291" idx="0"/>
              </p:cNvCxnSpPr>
              <p:nvPr/>
            </p:nvCxnSpPr>
            <p:spPr>
              <a:xfrm flipH="1">
                <a:off x="7676991" y="4026143"/>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endCxn id="287" idx="0"/>
              </p:cNvCxnSpPr>
              <p:nvPr/>
            </p:nvCxnSpPr>
            <p:spPr>
              <a:xfrm>
                <a:off x="7758361" y="3365624"/>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spect="1" noChangeArrowheads="1"/>
              </p:cNvSpPr>
              <p:nvPr/>
            </p:nvSpPr>
            <p:spPr bwMode="auto">
              <a:xfrm>
                <a:off x="7613026" y="431688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92" name="Rectangle 28"/>
              <p:cNvSpPr>
                <a:spLocks noChangeAspect="1" noChangeArrowheads="1"/>
              </p:cNvSpPr>
              <p:nvPr/>
            </p:nvSpPr>
            <p:spPr bwMode="auto">
              <a:xfrm>
                <a:off x="7862143" y="431293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93" name="Oval 292"/>
              <p:cNvSpPr/>
              <p:nvPr/>
            </p:nvSpPr>
            <p:spPr>
              <a:xfrm>
                <a:off x="6395430" y="25664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94" name="Straight Connector 293"/>
              <p:cNvCxnSpPr>
                <a:stCxn id="293" idx="4"/>
                <a:endCxn id="297" idx="0"/>
              </p:cNvCxnSpPr>
              <p:nvPr/>
            </p:nvCxnSpPr>
            <p:spPr>
              <a:xfrm>
                <a:off x="6529437" y="2852095"/>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93" idx="4"/>
                <a:endCxn id="296" idx="0"/>
              </p:cNvCxnSpPr>
              <p:nvPr/>
            </p:nvCxnSpPr>
            <p:spPr>
              <a:xfrm flipH="1">
                <a:off x="6326219" y="2852095"/>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Rectangle 28"/>
              <p:cNvSpPr>
                <a:spLocks noChangeAspect="1" noChangeArrowheads="1"/>
              </p:cNvSpPr>
              <p:nvPr/>
            </p:nvSpPr>
            <p:spPr bwMode="auto">
              <a:xfrm>
                <a:off x="6262254" y="314983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97" name="Rectangle 28"/>
              <p:cNvSpPr>
                <a:spLocks noChangeAspect="1" noChangeArrowheads="1"/>
              </p:cNvSpPr>
              <p:nvPr/>
            </p:nvSpPr>
            <p:spPr bwMode="auto">
              <a:xfrm>
                <a:off x="6747277" y="31588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98" name="Oval 297"/>
              <p:cNvSpPr/>
              <p:nvPr/>
            </p:nvSpPr>
            <p:spPr>
              <a:xfrm>
                <a:off x="6204129" y="374015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99" name="Straight Connector 298"/>
              <p:cNvCxnSpPr/>
              <p:nvPr/>
            </p:nvCxnSpPr>
            <p:spPr>
              <a:xfrm>
                <a:off x="6327073" y="4025793"/>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98" idx="4"/>
                <a:endCxn id="302" idx="0"/>
              </p:cNvCxnSpPr>
              <p:nvPr/>
            </p:nvCxnSpPr>
            <p:spPr>
              <a:xfrm flipH="1">
                <a:off x="6244849" y="4025793"/>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96" idx="2"/>
                <a:endCxn id="298" idx="0"/>
              </p:cNvCxnSpPr>
              <p:nvPr/>
            </p:nvCxnSpPr>
            <p:spPr>
              <a:xfrm>
                <a:off x="6326219" y="3365274"/>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Rectangle 28"/>
              <p:cNvSpPr>
                <a:spLocks noChangeAspect="1" noChangeArrowheads="1"/>
              </p:cNvSpPr>
              <p:nvPr/>
            </p:nvSpPr>
            <p:spPr bwMode="auto">
              <a:xfrm>
                <a:off x="6180884" y="431653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303" name="Rectangle 28"/>
              <p:cNvSpPr>
                <a:spLocks noChangeAspect="1" noChangeArrowheads="1"/>
              </p:cNvSpPr>
              <p:nvPr/>
            </p:nvSpPr>
            <p:spPr bwMode="auto">
              <a:xfrm>
                <a:off x="6430001" y="43125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304" name="Oval 303"/>
              <p:cNvSpPr/>
              <p:nvPr/>
            </p:nvSpPr>
            <p:spPr>
              <a:xfrm>
                <a:off x="6686988" y="373866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305" name="Straight Connector 304"/>
              <p:cNvCxnSpPr/>
              <p:nvPr/>
            </p:nvCxnSpPr>
            <p:spPr>
              <a:xfrm>
                <a:off x="6809932" y="4024305"/>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304" idx="4"/>
                <a:endCxn id="308" idx="0"/>
              </p:cNvCxnSpPr>
              <p:nvPr/>
            </p:nvCxnSpPr>
            <p:spPr>
              <a:xfrm flipH="1">
                <a:off x="6727708" y="4024305"/>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endCxn id="304" idx="0"/>
              </p:cNvCxnSpPr>
              <p:nvPr/>
            </p:nvCxnSpPr>
            <p:spPr>
              <a:xfrm>
                <a:off x="6809078" y="3363786"/>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Rectangle 28"/>
              <p:cNvSpPr>
                <a:spLocks noChangeAspect="1" noChangeArrowheads="1"/>
              </p:cNvSpPr>
              <p:nvPr/>
            </p:nvSpPr>
            <p:spPr bwMode="auto">
              <a:xfrm>
                <a:off x="6663743" y="4315050"/>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309" name="Rectangle 28"/>
              <p:cNvSpPr>
                <a:spLocks noChangeAspect="1" noChangeArrowheads="1"/>
              </p:cNvSpPr>
              <p:nvPr/>
            </p:nvSpPr>
            <p:spPr bwMode="auto">
              <a:xfrm>
                <a:off x="6912860" y="431109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310" name="Group 309"/>
            <p:cNvGrpSpPr/>
            <p:nvPr/>
          </p:nvGrpSpPr>
          <p:grpSpPr>
            <a:xfrm>
              <a:off x="861659" y="4396222"/>
              <a:ext cx="1127568" cy="1926947"/>
              <a:chOff x="715967" y="2568290"/>
              <a:chExt cx="1127568" cy="1926947"/>
            </a:xfrm>
          </p:grpSpPr>
          <p:sp>
            <p:nvSpPr>
              <p:cNvPr id="311" name="Oval 310"/>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12" name="Straight Connector 311"/>
              <p:cNvCxnSpPr>
                <a:stCxn id="311" idx="4"/>
                <a:endCxn id="316"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11" idx="4"/>
                <a:endCxn id="315"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endCxn id="317"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16"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17" name="Oval 316"/>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18" name="Straight Connector 317"/>
              <p:cNvCxnSpPr>
                <a:stCxn id="317" idx="4"/>
                <a:endCxn id="321"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317" idx="4"/>
                <a:endCxn id="320"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21"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22" name="Oval 321"/>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23" name="Straight Connector 322"/>
              <p:cNvCxnSpPr>
                <a:stCxn id="315" idx="2"/>
                <a:endCxn id="322"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327"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326"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27"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28" name="Straight Connector 327"/>
              <p:cNvCxnSpPr>
                <a:endCxn id="329"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Oval 328"/>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30" name="Straight Connector 329"/>
              <p:cNvCxnSpPr>
                <a:stCxn id="329" idx="4"/>
                <a:endCxn id="333"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329" idx="4"/>
                <a:endCxn id="332"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33"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34" name="Oval 333"/>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35" name="Straight Connector 334"/>
              <p:cNvCxnSpPr>
                <a:endCxn id="334"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endCxn id="339"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338"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39"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sp>
          <p:nvSpPr>
            <p:cNvPr id="340" name="Oval 339"/>
            <p:cNvSpPr/>
            <p:nvPr/>
          </p:nvSpPr>
          <p:spPr>
            <a:xfrm>
              <a:off x="2410440" y="440475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41" name="Straight Connector 340"/>
            <p:cNvCxnSpPr>
              <a:stCxn id="340" idx="4"/>
              <a:endCxn id="345" idx="0"/>
            </p:cNvCxnSpPr>
            <p:nvPr/>
          </p:nvCxnSpPr>
          <p:spPr>
            <a:xfrm>
              <a:off x="2544447" y="4690402"/>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Rectangle 28"/>
            <p:cNvSpPr>
              <a:spLocks noChangeAspect="1" noChangeArrowheads="1"/>
            </p:cNvSpPr>
            <p:nvPr/>
          </p:nvSpPr>
          <p:spPr bwMode="auto">
            <a:xfrm>
              <a:off x="2198417" y="499899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45" name="Rectangle 28"/>
            <p:cNvSpPr>
              <a:spLocks noChangeAspect="1" noChangeArrowheads="1"/>
            </p:cNvSpPr>
            <p:nvPr/>
          </p:nvSpPr>
          <p:spPr bwMode="auto">
            <a:xfrm>
              <a:off x="2762287" y="499899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46" name="Oval 345"/>
            <p:cNvSpPr/>
            <p:nvPr/>
          </p:nvSpPr>
          <p:spPr>
            <a:xfrm>
              <a:off x="1988345" y="55784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48" name="Straight Connector 347"/>
            <p:cNvCxnSpPr>
              <a:stCxn id="346" idx="4"/>
              <a:endCxn id="349" idx="0"/>
            </p:cNvCxnSpPr>
            <p:nvPr/>
          </p:nvCxnSpPr>
          <p:spPr>
            <a:xfrm flipH="1">
              <a:off x="2047325" y="586410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Rectangle 28"/>
            <p:cNvSpPr>
              <a:spLocks noChangeAspect="1" noChangeArrowheads="1"/>
            </p:cNvSpPr>
            <p:nvPr/>
          </p:nvSpPr>
          <p:spPr bwMode="auto">
            <a:xfrm>
              <a:off x="1983360" y="60979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50" name="Rectangle 28"/>
            <p:cNvSpPr>
              <a:spLocks noChangeAspect="1" noChangeArrowheads="1"/>
            </p:cNvSpPr>
            <p:nvPr/>
          </p:nvSpPr>
          <p:spPr bwMode="auto">
            <a:xfrm>
              <a:off x="2137744" y="609985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51" name="Oval 350"/>
            <p:cNvSpPr/>
            <p:nvPr/>
          </p:nvSpPr>
          <p:spPr>
            <a:xfrm>
              <a:off x="2265673" y="55784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53" name="Straight Connector 352"/>
            <p:cNvCxnSpPr>
              <a:endCxn id="356" idx="0"/>
            </p:cNvCxnSpPr>
            <p:nvPr/>
          </p:nvCxnSpPr>
          <p:spPr>
            <a:xfrm>
              <a:off x="2407592" y="586053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Rectangle 28"/>
            <p:cNvSpPr>
              <a:spLocks noChangeAspect="1" noChangeArrowheads="1"/>
            </p:cNvSpPr>
            <p:nvPr/>
          </p:nvSpPr>
          <p:spPr bwMode="auto">
            <a:xfrm>
              <a:off x="2278981" y="610708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56" name="Rectangle 28"/>
            <p:cNvSpPr>
              <a:spLocks noChangeAspect="1" noChangeArrowheads="1"/>
            </p:cNvSpPr>
            <p:nvPr/>
          </p:nvSpPr>
          <p:spPr bwMode="auto">
            <a:xfrm>
              <a:off x="2422984" y="609629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57" name="Straight Connector 356"/>
            <p:cNvCxnSpPr>
              <a:endCxn id="358" idx="0"/>
            </p:cNvCxnSpPr>
            <p:nvPr/>
          </p:nvCxnSpPr>
          <p:spPr>
            <a:xfrm flipH="1">
              <a:off x="2682367" y="5221792"/>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Oval 357"/>
            <p:cNvSpPr/>
            <p:nvPr/>
          </p:nvSpPr>
          <p:spPr>
            <a:xfrm>
              <a:off x="2548360" y="558763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59" name="Straight Connector 358"/>
            <p:cNvCxnSpPr>
              <a:stCxn id="358" idx="4"/>
              <a:endCxn id="362" idx="0"/>
            </p:cNvCxnSpPr>
            <p:nvPr/>
          </p:nvCxnSpPr>
          <p:spPr>
            <a:xfrm>
              <a:off x="2682367" y="587327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8" idx="4"/>
              <a:endCxn id="361" idx="0"/>
            </p:cNvCxnSpPr>
            <p:nvPr/>
          </p:nvCxnSpPr>
          <p:spPr>
            <a:xfrm flipH="1">
              <a:off x="2607340" y="587327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Rectangle 28"/>
            <p:cNvSpPr>
              <a:spLocks noChangeAspect="1" noChangeArrowheads="1"/>
            </p:cNvSpPr>
            <p:nvPr/>
          </p:nvSpPr>
          <p:spPr bwMode="auto">
            <a:xfrm>
              <a:off x="2543375" y="610708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62" name="Rectangle 28"/>
            <p:cNvSpPr>
              <a:spLocks noChangeAspect="1" noChangeArrowheads="1"/>
            </p:cNvSpPr>
            <p:nvPr/>
          </p:nvSpPr>
          <p:spPr bwMode="auto">
            <a:xfrm>
              <a:off x="2697759" y="61090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63" name="Oval 362"/>
            <p:cNvSpPr/>
            <p:nvPr/>
          </p:nvSpPr>
          <p:spPr>
            <a:xfrm>
              <a:off x="2825688" y="558763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64" name="Straight Connector 363"/>
            <p:cNvCxnSpPr>
              <a:endCxn id="363" idx="0"/>
            </p:cNvCxnSpPr>
            <p:nvPr/>
          </p:nvCxnSpPr>
          <p:spPr>
            <a:xfrm>
              <a:off x="2822397" y="5223618"/>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endCxn id="368" idx="0"/>
            </p:cNvCxnSpPr>
            <p:nvPr/>
          </p:nvCxnSpPr>
          <p:spPr>
            <a:xfrm>
              <a:off x="2967607" y="5869717"/>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endCxn id="367" idx="0"/>
            </p:cNvCxnSpPr>
            <p:nvPr/>
          </p:nvCxnSpPr>
          <p:spPr>
            <a:xfrm flipH="1">
              <a:off x="2902961" y="5882458"/>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Rectangle 28"/>
            <p:cNvSpPr>
              <a:spLocks noChangeAspect="1" noChangeArrowheads="1"/>
            </p:cNvSpPr>
            <p:nvPr/>
          </p:nvSpPr>
          <p:spPr bwMode="auto">
            <a:xfrm>
              <a:off x="2838996" y="61162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68" name="Rectangle 28"/>
            <p:cNvSpPr>
              <a:spLocks noChangeAspect="1" noChangeArrowheads="1"/>
            </p:cNvSpPr>
            <p:nvPr/>
          </p:nvSpPr>
          <p:spPr bwMode="auto">
            <a:xfrm>
              <a:off x="2982999" y="610547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nvGrpSpPr>
            <p:cNvPr id="369" name="Group 368"/>
            <p:cNvGrpSpPr/>
            <p:nvPr/>
          </p:nvGrpSpPr>
          <p:grpSpPr>
            <a:xfrm>
              <a:off x="3129304" y="4416418"/>
              <a:ext cx="1127568" cy="1926947"/>
              <a:chOff x="715967" y="2568290"/>
              <a:chExt cx="1127568" cy="1926947"/>
            </a:xfrm>
          </p:grpSpPr>
          <p:sp>
            <p:nvSpPr>
              <p:cNvPr id="370" name="Oval 369"/>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71" name="Straight Connector 370"/>
              <p:cNvCxnSpPr>
                <a:stCxn id="370" idx="4"/>
                <a:endCxn id="375"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70" idx="4"/>
                <a:endCxn id="374"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endCxn id="376"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75"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76" name="Oval 375"/>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77" name="Straight Connector 376"/>
              <p:cNvCxnSpPr>
                <a:stCxn id="376" idx="4"/>
                <a:endCxn id="380"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a:stCxn id="376" idx="4"/>
                <a:endCxn id="379"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80"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81" name="Oval 380"/>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82" name="Straight Connector 381"/>
              <p:cNvCxnSpPr>
                <a:stCxn id="374" idx="2"/>
                <a:endCxn id="381"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a:endCxn id="386"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a:endCxn id="385"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5"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86"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87" name="Straight Connector 386"/>
              <p:cNvCxnSpPr>
                <a:endCxn id="388"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89" name="Straight Connector 388"/>
              <p:cNvCxnSpPr>
                <a:stCxn id="388" idx="4"/>
                <a:endCxn id="392"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388" idx="4"/>
                <a:endCxn id="391"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92"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93" name="Oval 392"/>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94" name="Straight Connector 393"/>
              <p:cNvCxnSpPr>
                <a:endCxn id="393"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endCxn id="398"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endCxn id="397"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98"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grpSp>
          <p:nvGrpSpPr>
            <p:cNvPr id="399" name="Group 398"/>
            <p:cNvGrpSpPr/>
            <p:nvPr/>
          </p:nvGrpSpPr>
          <p:grpSpPr>
            <a:xfrm>
              <a:off x="4251005" y="4424955"/>
              <a:ext cx="1127568" cy="1926947"/>
              <a:chOff x="715967" y="2568290"/>
              <a:chExt cx="1127568" cy="1926947"/>
            </a:xfrm>
          </p:grpSpPr>
          <p:sp>
            <p:nvSpPr>
              <p:cNvPr id="400" name="Oval 399"/>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401" name="Straight Connector 400"/>
              <p:cNvCxnSpPr>
                <a:stCxn id="400" idx="4"/>
                <a:endCxn id="405"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0" idx="4"/>
                <a:endCxn id="404"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6"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05"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06" name="Oval 405"/>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407" name="Straight Connector 406"/>
              <p:cNvCxnSpPr>
                <a:stCxn id="406" idx="4"/>
                <a:endCxn id="410"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406" idx="4"/>
                <a:endCxn id="409"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10"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11" name="Oval 410"/>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412" name="Straight Connector 411"/>
              <p:cNvCxnSpPr>
                <a:stCxn id="404" idx="2"/>
                <a:endCxn id="411"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endCxn id="416"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endCxn id="415"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16"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417" name="Straight Connector 416"/>
              <p:cNvCxnSpPr>
                <a:endCxn id="418"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8" name="Oval 417"/>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419" name="Straight Connector 418"/>
              <p:cNvCxnSpPr>
                <a:stCxn id="418" idx="4"/>
                <a:endCxn id="422"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stCxn id="418" idx="4"/>
                <a:endCxn id="421"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1"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22"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23" name="Oval 422"/>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424" name="Straight Connector 423"/>
              <p:cNvCxnSpPr>
                <a:endCxn id="423"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a:endCxn id="428"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endCxn id="427"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7"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28"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sp>
          <p:nvSpPr>
            <p:cNvPr id="429" name="Oval 428"/>
            <p:cNvSpPr/>
            <p:nvPr/>
          </p:nvSpPr>
          <p:spPr>
            <a:xfrm>
              <a:off x="6617689" y="439438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430" name="Straight Connector 429"/>
            <p:cNvCxnSpPr>
              <a:stCxn id="429" idx="4"/>
              <a:endCxn id="433" idx="0"/>
            </p:cNvCxnSpPr>
            <p:nvPr/>
          </p:nvCxnSpPr>
          <p:spPr>
            <a:xfrm>
              <a:off x="6751696" y="4680027"/>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Rectangle 28"/>
            <p:cNvSpPr>
              <a:spLocks noChangeAspect="1" noChangeArrowheads="1"/>
            </p:cNvSpPr>
            <p:nvPr/>
          </p:nvSpPr>
          <p:spPr bwMode="auto">
            <a:xfrm>
              <a:off x="6484513" y="49777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33" name="Rectangle 28"/>
            <p:cNvSpPr>
              <a:spLocks noChangeAspect="1" noChangeArrowheads="1"/>
            </p:cNvSpPr>
            <p:nvPr/>
          </p:nvSpPr>
          <p:spPr bwMode="auto">
            <a:xfrm>
              <a:off x="6969536" y="498679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34" name="Oval 433"/>
            <p:cNvSpPr/>
            <p:nvPr/>
          </p:nvSpPr>
          <p:spPr>
            <a:xfrm>
              <a:off x="6426388" y="55680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36" name="Straight Connector 435"/>
            <p:cNvCxnSpPr>
              <a:stCxn id="434" idx="4"/>
              <a:endCxn id="438" idx="0"/>
            </p:cNvCxnSpPr>
            <p:nvPr/>
          </p:nvCxnSpPr>
          <p:spPr>
            <a:xfrm flipH="1">
              <a:off x="6467108" y="5853725"/>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Rectangle 28"/>
            <p:cNvSpPr>
              <a:spLocks noChangeAspect="1" noChangeArrowheads="1"/>
            </p:cNvSpPr>
            <p:nvPr/>
          </p:nvSpPr>
          <p:spPr bwMode="auto">
            <a:xfrm>
              <a:off x="6403143" y="6144470"/>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39" name="Rectangle 28"/>
            <p:cNvSpPr>
              <a:spLocks noChangeAspect="1" noChangeArrowheads="1"/>
            </p:cNvSpPr>
            <p:nvPr/>
          </p:nvSpPr>
          <p:spPr bwMode="auto">
            <a:xfrm>
              <a:off x="6652260" y="614051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40" name="Oval 439"/>
            <p:cNvSpPr/>
            <p:nvPr/>
          </p:nvSpPr>
          <p:spPr>
            <a:xfrm>
              <a:off x="6909247" y="556659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41" name="Straight Connector 440"/>
            <p:cNvCxnSpPr/>
            <p:nvPr/>
          </p:nvCxnSpPr>
          <p:spPr>
            <a:xfrm>
              <a:off x="7032191" y="5852237"/>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a:stCxn id="440" idx="4"/>
              <a:endCxn id="444" idx="0"/>
            </p:cNvCxnSpPr>
            <p:nvPr/>
          </p:nvCxnSpPr>
          <p:spPr>
            <a:xfrm flipH="1">
              <a:off x="6949967" y="5852237"/>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a:endCxn id="440" idx="0"/>
            </p:cNvCxnSpPr>
            <p:nvPr/>
          </p:nvCxnSpPr>
          <p:spPr>
            <a:xfrm>
              <a:off x="7031337" y="5191718"/>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Rectangle 28"/>
            <p:cNvSpPr>
              <a:spLocks noChangeAspect="1" noChangeArrowheads="1"/>
            </p:cNvSpPr>
            <p:nvPr/>
          </p:nvSpPr>
          <p:spPr bwMode="auto">
            <a:xfrm>
              <a:off x="6886002" y="614298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45" name="Rectangle 28"/>
            <p:cNvSpPr>
              <a:spLocks noChangeAspect="1" noChangeArrowheads="1"/>
            </p:cNvSpPr>
            <p:nvPr/>
          </p:nvSpPr>
          <p:spPr bwMode="auto">
            <a:xfrm>
              <a:off x="7135119" y="613902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46" name="Oval 445"/>
            <p:cNvSpPr/>
            <p:nvPr/>
          </p:nvSpPr>
          <p:spPr>
            <a:xfrm>
              <a:off x="5668406" y="43925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447" name="Straight Connector 446"/>
            <p:cNvCxnSpPr>
              <a:stCxn id="446" idx="4"/>
              <a:endCxn id="450" idx="0"/>
            </p:cNvCxnSpPr>
            <p:nvPr/>
          </p:nvCxnSpPr>
          <p:spPr>
            <a:xfrm>
              <a:off x="5802413" y="4678189"/>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stCxn id="446" idx="4"/>
              <a:endCxn id="449" idx="0"/>
            </p:cNvCxnSpPr>
            <p:nvPr/>
          </p:nvCxnSpPr>
          <p:spPr>
            <a:xfrm flipH="1">
              <a:off x="5599195" y="4678189"/>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9" name="Rectangle 28"/>
            <p:cNvSpPr>
              <a:spLocks noChangeAspect="1" noChangeArrowheads="1"/>
            </p:cNvSpPr>
            <p:nvPr/>
          </p:nvSpPr>
          <p:spPr bwMode="auto">
            <a:xfrm>
              <a:off x="5535230" y="497592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50" name="Rectangle 28"/>
            <p:cNvSpPr>
              <a:spLocks noChangeAspect="1" noChangeArrowheads="1"/>
            </p:cNvSpPr>
            <p:nvPr/>
          </p:nvSpPr>
          <p:spPr bwMode="auto">
            <a:xfrm>
              <a:off x="6020253" y="498495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51" name="Oval 450"/>
            <p:cNvSpPr/>
            <p:nvPr/>
          </p:nvSpPr>
          <p:spPr>
            <a:xfrm>
              <a:off x="5477105" y="55662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52" name="Straight Connector 451"/>
            <p:cNvCxnSpPr/>
            <p:nvPr/>
          </p:nvCxnSpPr>
          <p:spPr>
            <a:xfrm>
              <a:off x="5600049" y="5851887"/>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a:stCxn id="451" idx="4"/>
              <a:endCxn id="455" idx="0"/>
            </p:cNvCxnSpPr>
            <p:nvPr/>
          </p:nvCxnSpPr>
          <p:spPr>
            <a:xfrm flipH="1">
              <a:off x="5517825" y="5851887"/>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449" idx="2"/>
              <a:endCxn id="451" idx="0"/>
            </p:cNvCxnSpPr>
            <p:nvPr/>
          </p:nvCxnSpPr>
          <p:spPr>
            <a:xfrm>
              <a:off x="5599195" y="5191368"/>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Rectangle 28"/>
            <p:cNvSpPr>
              <a:spLocks noChangeAspect="1" noChangeArrowheads="1"/>
            </p:cNvSpPr>
            <p:nvPr/>
          </p:nvSpPr>
          <p:spPr bwMode="auto">
            <a:xfrm>
              <a:off x="5453860" y="614263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56" name="Rectangle 28"/>
            <p:cNvSpPr>
              <a:spLocks noChangeAspect="1" noChangeArrowheads="1"/>
            </p:cNvSpPr>
            <p:nvPr/>
          </p:nvSpPr>
          <p:spPr bwMode="auto">
            <a:xfrm>
              <a:off x="5702977" y="613867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57" name="Oval 456"/>
            <p:cNvSpPr/>
            <p:nvPr/>
          </p:nvSpPr>
          <p:spPr>
            <a:xfrm>
              <a:off x="5959964" y="556475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58" name="Straight Connector 457"/>
            <p:cNvCxnSpPr/>
            <p:nvPr/>
          </p:nvCxnSpPr>
          <p:spPr>
            <a:xfrm>
              <a:off x="6082908" y="5850399"/>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57" idx="4"/>
              <a:endCxn id="461" idx="0"/>
            </p:cNvCxnSpPr>
            <p:nvPr/>
          </p:nvCxnSpPr>
          <p:spPr>
            <a:xfrm flipH="1">
              <a:off x="6000684" y="5850399"/>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endCxn id="457" idx="0"/>
            </p:cNvCxnSpPr>
            <p:nvPr/>
          </p:nvCxnSpPr>
          <p:spPr>
            <a:xfrm>
              <a:off x="6082054" y="5189880"/>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Rectangle 28"/>
            <p:cNvSpPr>
              <a:spLocks noChangeAspect="1" noChangeArrowheads="1"/>
            </p:cNvSpPr>
            <p:nvPr/>
          </p:nvSpPr>
          <p:spPr bwMode="auto">
            <a:xfrm>
              <a:off x="5936719" y="614114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62" name="Rectangle 28"/>
            <p:cNvSpPr>
              <a:spLocks noChangeAspect="1" noChangeArrowheads="1"/>
            </p:cNvSpPr>
            <p:nvPr/>
          </p:nvSpPr>
          <p:spPr bwMode="auto">
            <a:xfrm>
              <a:off x="6185836" y="6137189"/>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pic>
        <p:nvPicPr>
          <p:cNvPr id="342" name="Picture 341"/>
          <p:cNvPicPr>
            <a:picLocks noChangeAspect="1"/>
          </p:cNvPicPr>
          <p:nvPr>
            <p:custDataLst>
              <p:tags r:id="rId1"/>
            </p:custDataLst>
          </p:nvPr>
        </p:nvPicPr>
        <p:blipFill>
          <a:blip r:embed="rId6" cstate="email">
            <a:extLst>
              <a:ext uri="{28A0092B-C50C-407E-A947-70E740481C1C}">
                <a14:useLocalDpi xmlns:a14="http://schemas.microsoft.com/office/drawing/2010/main" val="0"/>
              </a:ext>
            </a:extLst>
          </a:blip>
          <a:stretch>
            <a:fillRect/>
          </a:stretch>
        </p:blipFill>
        <p:spPr>
          <a:xfrm>
            <a:off x="575254" y="1392970"/>
            <a:ext cx="5133213" cy="572643"/>
          </a:xfrm>
          <a:prstGeom prst="rect">
            <a:avLst/>
          </a:prstGeom>
        </p:spPr>
      </p:pic>
      <p:sp>
        <p:nvSpPr>
          <p:cNvPr id="3" name="TextBox 2"/>
          <p:cNvSpPr txBox="1"/>
          <p:nvPr/>
        </p:nvSpPr>
        <p:spPr>
          <a:xfrm>
            <a:off x="-32828" y="2021192"/>
            <a:ext cx="3931693" cy="1292662"/>
          </a:xfrm>
          <a:prstGeom prst="rect">
            <a:avLst/>
          </a:prstGeom>
          <a:noFill/>
        </p:spPr>
        <p:txBody>
          <a:bodyPr wrap="square" rtlCol="0">
            <a:spAutoFit/>
          </a:bodyPr>
          <a:lstStyle/>
          <a:p>
            <a:r>
              <a:rPr lang="en-US" sz="2400" dirty="0" smtClean="0">
                <a:solidFill>
                  <a:srgbClr val="000000"/>
                </a:solidFill>
              </a:rPr>
              <a:t>Cost </a:t>
            </a:r>
            <a:r>
              <a:rPr lang="en-US" sz="2400" i="1" dirty="0" smtClean="0">
                <a:solidFill>
                  <a:srgbClr val="000000"/>
                </a:solidFill>
                <a:latin typeface="Times New Roman" panose="02020603050405020304" pitchFamily="18" charset="0"/>
                <a:cs typeface="Times New Roman" panose="02020603050405020304" pitchFamily="18" charset="0"/>
              </a:rPr>
              <a:t>g</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i="1" dirty="0" smtClean="0">
                <a:solidFill>
                  <a:srgbClr val="000000"/>
                </a:solidFill>
                <a:latin typeface="Times New Roman" panose="02020603050405020304" pitchFamily="18" charset="0"/>
                <a:cs typeface="Times New Roman" panose="02020603050405020304" pitchFamily="18" charset="0"/>
              </a:rPr>
              <a:t>n</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rPr>
              <a:t>: </a:t>
            </a:r>
            <a:endParaRPr lang="en-US" sz="2400" dirty="0">
              <a:solidFill>
                <a:srgbClr val="000000"/>
              </a:solidFill>
            </a:endParaRPr>
          </a:p>
          <a:p>
            <a:r>
              <a:rPr lang="en-US" dirty="0" smtClean="0">
                <a:solidFill>
                  <a:srgbClr val="000000"/>
                </a:solidFill>
              </a:rPr>
              <a:t>Product </a:t>
            </a:r>
            <a:r>
              <a:rPr lang="en-US" dirty="0">
                <a:solidFill>
                  <a:srgbClr val="000000"/>
                </a:solidFill>
              </a:rPr>
              <a:t>of </a:t>
            </a:r>
            <a:r>
              <a:rPr lang="en-US" dirty="0" smtClean="0">
                <a:solidFill>
                  <a:srgbClr val="000000"/>
                </a:solidFill>
              </a:rPr>
              <a:t>functions </a:t>
            </a:r>
            <a:r>
              <a:rPr lang="en-US" dirty="0">
                <a:solidFill>
                  <a:srgbClr val="000000"/>
                </a:solidFill>
              </a:rPr>
              <a:t>fully instantiated</a:t>
            </a:r>
            <a:r>
              <a:rPr lang="en-US" dirty="0" smtClean="0">
                <a:solidFill>
                  <a:srgbClr val="000000"/>
                </a:solidFill>
              </a:rPr>
              <a:t> </a:t>
            </a:r>
            <a:r>
              <a:rPr lang="en-US" dirty="0">
                <a:solidFill>
                  <a:srgbClr val="000000"/>
                </a:solidFill>
              </a:rPr>
              <a:t>by the path from the root to node </a:t>
            </a:r>
            <a:r>
              <a:rPr lang="en-US" i="1" dirty="0" smtClean="0">
                <a:solidFill>
                  <a:srgbClr val="000000"/>
                </a:solidFill>
                <a:latin typeface="Times New Roman" panose="02020603050405020304" pitchFamily="18" charset="0"/>
                <a:cs typeface="Times New Roman" panose="02020603050405020304" pitchFamily="18" charset="0"/>
              </a:rPr>
              <a:t>n</a:t>
            </a:r>
            <a:r>
              <a:rPr lang="en-US" dirty="0" smtClean="0">
                <a:solidFill>
                  <a:srgbClr val="000000"/>
                </a:solidFill>
              </a:rPr>
              <a:t>.</a:t>
            </a:r>
            <a:endParaRPr lang="en-US" dirty="0">
              <a:solidFill>
                <a:srgbClr val="000000"/>
              </a:solidFill>
            </a:endParaRPr>
          </a:p>
          <a:p>
            <a:endParaRPr lang="en-US" dirty="0" smtClean="0">
              <a:solidFill>
                <a:srgbClr val="000000"/>
              </a:solidFill>
              <a:latin typeface="+mn-lt"/>
            </a:endParaRPr>
          </a:p>
        </p:txBody>
      </p:sp>
      <p:sp>
        <p:nvSpPr>
          <p:cNvPr id="352" name="Rounded Rectangle 351"/>
          <p:cNvSpPr/>
          <p:nvPr/>
        </p:nvSpPr>
        <p:spPr>
          <a:xfrm>
            <a:off x="1369864" y="1304551"/>
            <a:ext cx="1258788" cy="374055"/>
          </a:xfrm>
          <a:prstGeom prst="roundRect">
            <a:avLst/>
          </a:prstGeom>
          <a:noFill/>
          <a:ln w="3175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11" name="Picture 10"/>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52848" y="3142863"/>
            <a:ext cx="3216402" cy="229743"/>
          </a:xfrm>
          <a:prstGeom prst="rect">
            <a:avLst/>
          </a:prstGeom>
        </p:spPr>
      </p:pic>
      <p:grpSp>
        <p:nvGrpSpPr>
          <p:cNvPr id="230" name="Group 229"/>
          <p:cNvGrpSpPr/>
          <p:nvPr/>
        </p:nvGrpSpPr>
        <p:grpSpPr>
          <a:xfrm>
            <a:off x="4381879" y="2422719"/>
            <a:ext cx="531187" cy="1211887"/>
            <a:chOff x="4382536" y="2422575"/>
            <a:chExt cx="531187" cy="1211887"/>
          </a:xfrm>
        </p:grpSpPr>
        <p:cxnSp>
          <p:nvCxnSpPr>
            <p:cNvPr id="231" name="Straight Connector 230"/>
            <p:cNvCxnSpPr/>
            <p:nvPr/>
          </p:nvCxnSpPr>
          <p:spPr>
            <a:xfrm flipH="1">
              <a:off x="4382536" y="2422575"/>
              <a:ext cx="531187" cy="276848"/>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2" name="Straight Connector 231"/>
            <p:cNvCxnSpPr/>
            <p:nvPr/>
          </p:nvCxnSpPr>
          <p:spPr>
            <a:xfrm>
              <a:off x="4382536" y="2914867"/>
              <a:ext cx="3105" cy="285945"/>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3" name="Straight Connector 232"/>
            <p:cNvCxnSpPr/>
            <p:nvPr/>
          </p:nvCxnSpPr>
          <p:spPr>
            <a:xfrm>
              <a:off x="4385641" y="3486455"/>
              <a:ext cx="381166" cy="148007"/>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34" name="Oval 233"/>
          <p:cNvSpPr/>
          <p:nvPr/>
        </p:nvSpPr>
        <p:spPr bwMode="auto">
          <a:xfrm>
            <a:off x="4558247" y="3532776"/>
            <a:ext cx="398340" cy="406263"/>
          </a:xfrm>
          <a:prstGeom prst="ellipse">
            <a:avLst/>
          </a:prstGeom>
          <a:noFill/>
          <a:ln w="76200"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235" name="Picture 234"/>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4339034" y="3668058"/>
            <a:ext cx="139065" cy="114300"/>
          </a:xfrm>
          <a:prstGeom prst="rect">
            <a:avLst/>
          </a:prstGeom>
        </p:spPr>
      </p:pic>
    </p:spTree>
    <p:extLst>
      <p:ext uri="{BB962C8B-B14F-4D97-AF65-F5344CB8AC3E}">
        <p14:creationId xmlns:p14="http://schemas.microsoft.com/office/powerpoint/2010/main" val="1581714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52" grpId="0" animBg="1"/>
      <p:bldP spid="2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and Heuristic </a:t>
            </a:r>
            <a:endParaRPr lang="en-US" dirty="0"/>
          </a:p>
        </p:txBody>
      </p:sp>
      <p:sp>
        <p:nvSpPr>
          <p:cNvPr id="210" name="Slide Number Placeholder 209"/>
          <p:cNvSpPr>
            <a:spLocks noGrp="1"/>
          </p:cNvSpPr>
          <p:nvPr>
            <p:ph type="sldNum" idx="11"/>
          </p:nvPr>
        </p:nvSpPr>
        <p:spPr/>
        <p:txBody>
          <a:bodyPr/>
          <a:lstStyle/>
          <a:p>
            <a:fld id="{7C7EBC6B-15C4-40EC-9541-A04D2D5C7D2C}" type="slidenum">
              <a:rPr lang="en-US" smtClean="0"/>
              <a:t>11</a:t>
            </a:fld>
            <a:endParaRPr lang="en-US"/>
          </a:p>
        </p:txBody>
      </p:sp>
      <p:pic>
        <p:nvPicPr>
          <p:cNvPr id="342" name="Picture 341"/>
          <p:cNvPicPr>
            <a:picLocks noChangeAspect="1"/>
          </p:cNvPicPr>
          <p:nvPr>
            <p:custDataLst>
              <p:tags r:id="rId1"/>
            </p:custDataLst>
          </p:nvPr>
        </p:nvPicPr>
        <p:blipFill>
          <a:blip r:embed="rId6" cstate="email">
            <a:extLst>
              <a:ext uri="{28A0092B-C50C-407E-A947-70E740481C1C}">
                <a14:useLocalDpi xmlns:a14="http://schemas.microsoft.com/office/drawing/2010/main" val="0"/>
              </a:ext>
            </a:extLst>
          </a:blip>
          <a:stretch>
            <a:fillRect/>
          </a:stretch>
        </p:blipFill>
        <p:spPr>
          <a:xfrm>
            <a:off x="575253" y="1392970"/>
            <a:ext cx="5133213" cy="572643"/>
          </a:xfrm>
          <a:prstGeom prst="rect">
            <a:avLst/>
          </a:prstGeom>
        </p:spPr>
      </p:pic>
      <p:pic>
        <p:nvPicPr>
          <p:cNvPr id="9" name="Picture 8"/>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52852" y="3551945"/>
            <a:ext cx="3279839" cy="488633"/>
          </a:xfrm>
          <a:prstGeom prst="rect">
            <a:avLst/>
          </a:prstGeom>
        </p:spPr>
      </p:pic>
      <p:sp>
        <p:nvSpPr>
          <p:cNvPr id="3" name="TextBox 2"/>
          <p:cNvSpPr txBox="1"/>
          <p:nvPr/>
        </p:nvSpPr>
        <p:spPr>
          <a:xfrm>
            <a:off x="-32828" y="2297926"/>
            <a:ext cx="3931693" cy="1384995"/>
          </a:xfrm>
          <a:prstGeom prst="rect">
            <a:avLst/>
          </a:prstGeom>
          <a:noFill/>
        </p:spPr>
        <p:txBody>
          <a:bodyPr wrap="square" rtlCol="0">
            <a:spAutoFit/>
          </a:bodyPr>
          <a:lstStyle/>
          <a:p>
            <a:r>
              <a:rPr lang="en-US" sz="2400" dirty="0" smtClean="0">
                <a:solidFill>
                  <a:srgbClr val="000000"/>
                </a:solidFill>
              </a:rPr>
              <a:t>Value </a:t>
            </a:r>
            <a:r>
              <a:rPr lang="en-US" sz="2400" i="1" dirty="0">
                <a:solidFill>
                  <a:srgbClr val="000000"/>
                </a:solidFill>
                <a:latin typeface="Times New Roman" panose="02020603050405020304" pitchFamily="18" charset="0"/>
                <a:cs typeface="Times New Roman" panose="02020603050405020304" pitchFamily="18" charset="0"/>
              </a:rPr>
              <a:t>v</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i="1" dirty="0" smtClean="0">
                <a:solidFill>
                  <a:srgbClr val="000000"/>
                </a:solidFill>
                <a:latin typeface="Times New Roman" panose="02020603050405020304" pitchFamily="18" charset="0"/>
                <a:cs typeface="Times New Roman" panose="02020603050405020304" pitchFamily="18" charset="0"/>
              </a:rPr>
              <a:t>n</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dirty="0" smtClean="0">
                <a:solidFill>
                  <a:srgbClr val="000000"/>
                </a:solidFill>
              </a:rPr>
              <a:t>: </a:t>
            </a:r>
            <a:endParaRPr lang="en-US" sz="2400" dirty="0">
              <a:solidFill>
                <a:srgbClr val="000000"/>
              </a:solidFill>
            </a:endParaRPr>
          </a:p>
          <a:p>
            <a:r>
              <a:rPr lang="en-US" dirty="0">
                <a:solidFill>
                  <a:srgbClr val="000000"/>
                </a:solidFill>
              </a:rPr>
              <a:t>M</a:t>
            </a:r>
            <a:r>
              <a:rPr lang="en-US" dirty="0" smtClean="0">
                <a:solidFill>
                  <a:srgbClr val="000000"/>
                </a:solidFill>
              </a:rPr>
              <a:t>ass of the subtree rooted at node </a:t>
            </a:r>
            <a:r>
              <a:rPr lang="en-US" i="1" dirty="0" smtClean="0">
                <a:solidFill>
                  <a:srgbClr val="000000"/>
                </a:solidFill>
                <a:latin typeface="Times New Roman" panose="02020603050405020304" pitchFamily="18" charset="0"/>
                <a:cs typeface="Times New Roman" panose="02020603050405020304" pitchFamily="18" charset="0"/>
              </a:rPr>
              <a:t>n</a:t>
            </a:r>
            <a:r>
              <a:rPr lang="en-US" dirty="0" smtClean="0">
                <a:solidFill>
                  <a:srgbClr val="000000"/>
                </a:solidFill>
              </a:rPr>
              <a:t> </a:t>
            </a:r>
          </a:p>
          <a:p>
            <a:pPr lvl="0"/>
            <a:r>
              <a:rPr lang="en-US" sz="2400" dirty="0" smtClean="0">
                <a:solidFill>
                  <a:srgbClr val="000000"/>
                </a:solidFill>
              </a:rPr>
              <a:t>Heuristic </a:t>
            </a:r>
            <a:r>
              <a:rPr lang="en-US" sz="2400" i="1" dirty="0">
                <a:solidFill>
                  <a:srgbClr val="000000"/>
                </a:solidFill>
                <a:latin typeface="Times New Roman" panose="02020603050405020304" pitchFamily="18" charset="0"/>
                <a:cs typeface="Times New Roman" panose="02020603050405020304" pitchFamily="18" charset="0"/>
              </a:rPr>
              <a:t>h</a:t>
            </a:r>
            <a:r>
              <a:rPr lang="en-US" sz="2400" dirty="0" smtClean="0">
                <a:solidFill>
                  <a:srgbClr val="000000"/>
                </a:solidFill>
                <a:latin typeface="Times New Roman" panose="02020603050405020304" pitchFamily="18" charset="0"/>
                <a:cs typeface="Times New Roman" panose="02020603050405020304" pitchFamily="18" charset="0"/>
              </a:rPr>
              <a:t>(</a:t>
            </a:r>
            <a:r>
              <a:rPr lang="en-US" sz="2400" i="1" dirty="0" smtClean="0">
                <a:solidFill>
                  <a:srgbClr val="000000"/>
                </a:solidFill>
                <a:latin typeface="Times New Roman" panose="02020603050405020304" pitchFamily="18" charset="0"/>
                <a:cs typeface="Times New Roman" panose="02020603050405020304" pitchFamily="18" charset="0"/>
              </a:rPr>
              <a:t>n</a:t>
            </a:r>
            <a:r>
              <a:rPr lang="en-US" sz="2400" dirty="0">
                <a:solidFill>
                  <a:srgbClr val="000000"/>
                </a:solidFill>
                <a:latin typeface="Times New Roman" panose="02020603050405020304" pitchFamily="18" charset="0"/>
                <a:cs typeface="Times New Roman" panose="02020603050405020304" pitchFamily="18" charset="0"/>
              </a:rPr>
              <a:t>)</a:t>
            </a:r>
            <a:r>
              <a:rPr lang="en-US" sz="2400" dirty="0">
                <a:solidFill>
                  <a:srgbClr val="000000"/>
                </a:solidFill>
              </a:rPr>
              <a:t>: </a:t>
            </a:r>
            <a:r>
              <a:rPr lang="en-US" dirty="0" smtClean="0">
                <a:solidFill>
                  <a:srgbClr val="000000"/>
                </a:solidFill>
              </a:rPr>
              <a:t>Estimate of </a:t>
            </a:r>
            <a:r>
              <a:rPr lang="en-US" i="1" dirty="0">
                <a:solidFill>
                  <a:srgbClr val="000000"/>
                </a:solidFill>
                <a:latin typeface="Times New Roman" panose="02020603050405020304" pitchFamily="18" charset="0"/>
                <a:cs typeface="Times New Roman" panose="02020603050405020304" pitchFamily="18" charset="0"/>
              </a:rPr>
              <a:t>v</a:t>
            </a:r>
            <a:r>
              <a:rPr lang="en-US" dirty="0">
                <a:solidFill>
                  <a:srgbClr val="000000"/>
                </a:solidFill>
                <a:latin typeface="Times New Roman" panose="02020603050405020304" pitchFamily="18" charset="0"/>
                <a:cs typeface="Times New Roman" panose="02020603050405020304" pitchFamily="18" charset="0"/>
              </a:rPr>
              <a:t>(</a:t>
            </a:r>
            <a:r>
              <a:rPr lang="en-US" i="1" dirty="0">
                <a:solidFill>
                  <a:srgbClr val="000000"/>
                </a:solidFill>
                <a:latin typeface="Times New Roman" panose="02020603050405020304" pitchFamily="18" charset="0"/>
                <a:cs typeface="Times New Roman" panose="02020603050405020304" pitchFamily="18" charset="0"/>
              </a:rPr>
              <a:t>n</a:t>
            </a:r>
            <a:r>
              <a:rPr lang="en-US" dirty="0">
                <a:solidFill>
                  <a:srgbClr val="000000"/>
                </a:solidFill>
                <a:latin typeface="Times New Roman" panose="02020603050405020304" pitchFamily="18" charset="0"/>
                <a:cs typeface="Times New Roman" panose="02020603050405020304" pitchFamily="18" charset="0"/>
              </a:rPr>
              <a:t>)</a:t>
            </a:r>
            <a:endParaRPr lang="en-US" i="1" dirty="0">
              <a:solidFill>
                <a:srgbClr val="000000"/>
              </a:solidFill>
              <a:latin typeface="Times New Roman" panose="02020603050405020304" pitchFamily="18" charset="0"/>
              <a:cs typeface="Times New Roman" panose="02020603050405020304" pitchFamily="18" charset="0"/>
            </a:endParaRPr>
          </a:p>
          <a:p>
            <a:endParaRPr lang="en-US" dirty="0" smtClean="0">
              <a:solidFill>
                <a:srgbClr val="000000"/>
              </a:solidFill>
              <a:latin typeface="+mn-lt"/>
            </a:endParaRPr>
          </a:p>
        </p:txBody>
      </p:sp>
      <p:sp>
        <p:nvSpPr>
          <p:cNvPr id="14" name="Freeform 13"/>
          <p:cNvSpPr/>
          <p:nvPr/>
        </p:nvSpPr>
        <p:spPr bwMode="auto">
          <a:xfrm>
            <a:off x="1379020" y="1288875"/>
            <a:ext cx="4365564" cy="756494"/>
          </a:xfrm>
          <a:custGeom>
            <a:avLst/>
            <a:gdLst>
              <a:gd name="connsiteX0" fmla="*/ 1323474 w 4559968"/>
              <a:gd name="connsiteY0" fmla="*/ 0 h 697831"/>
              <a:gd name="connsiteX1" fmla="*/ 1335505 w 4559968"/>
              <a:gd name="connsiteY1" fmla="*/ 336884 h 697831"/>
              <a:gd name="connsiteX2" fmla="*/ 0 w 4559968"/>
              <a:gd name="connsiteY2" fmla="*/ 348916 h 697831"/>
              <a:gd name="connsiteX3" fmla="*/ 12032 w 4559968"/>
              <a:gd name="connsiteY3" fmla="*/ 697831 h 697831"/>
              <a:gd name="connsiteX4" fmla="*/ 4559968 w 4559968"/>
              <a:gd name="connsiteY4" fmla="*/ 661737 h 697831"/>
              <a:gd name="connsiteX5" fmla="*/ 4559968 w 4559968"/>
              <a:gd name="connsiteY5" fmla="*/ 12031 h 697831"/>
              <a:gd name="connsiteX6" fmla="*/ 1323474 w 4559968"/>
              <a:gd name="connsiteY6" fmla="*/ 0 h 697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9968" h="697831">
                <a:moveTo>
                  <a:pt x="1323474" y="0"/>
                </a:moveTo>
                <a:lnTo>
                  <a:pt x="1335505" y="336884"/>
                </a:lnTo>
                <a:lnTo>
                  <a:pt x="0" y="348916"/>
                </a:lnTo>
                <a:lnTo>
                  <a:pt x="12032" y="697831"/>
                </a:lnTo>
                <a:lnTo>
                  <a:pt x="4559968" y="661737"/>
                </a:lnTo>
                <a:lnTo>
                  <a:pt x="4559968" y="12031"/>
                </a:lnTo>
                <a:lnTo>
                  <a:pt x="1323474" y="0"/>
                </a:lnTo>
                <a:close/>
              </a:path>
            </a:pathLst>
          </a:custGeom>
          <a:noFill/>
          <a:ln w="31750">
            <a:solidFill>
              <a:srgbClr val="FF0000"/>
            </a:solidFill>
            <a:prstDash val="dash"/>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400">
              <a:solidFill>
                <a:schemeClr val="lt1"/>
              </a:solidFill>
            </a:endParaRPr>
          </a:p>
        </p:txBody>
      </p:sp>
      <p:grpSp>
        <p:nvGrpSpPr>
          <p:cNvPr id="5" name="Group 4"/>
          <p:cNvGrpSpPr/>
          <p:nvPr/>
        </p:nvGrpSpPr>
        <p:grpSpPr>
          <a:xfrm>
            <a:off x="861659" y="2136932"/>
            <a:ext cx="8265629" cy="4224820"/>
            <a:chOff x="861659" y="2136932"/>
            <a:chExt cx="8265629" cy="4224820"/>
          </a:xfrm>
        </p:grpSpPr>
        <p:grpSp>
          <p:nvGrpSpPr>
            <p:cNvPr id="478" name="Group 477"/>
            <p:cNvGrpSpPr/>
            <p:nvPr/>
          </p:nvGrpSpPr>
          <p:grpSpPr>
            <a:xfrm>
              <a:off x="2118336" y="2418559"/>
              <a:ext cx="4629344" cy="3717940"/>
              <a:chOff x="2122352" y="2422575"/>
              <a:chExt cx="4629344" cy="3717940"/>
            </a:xfrm>
          </p:grpSpPr>
          <p:cxnSp>
            <p:nvCxnSpPr>
              <p:cNvPr id="479" name="Straight Connector 478"/>
              <p:cNvCxnSpPr/>
              <p:nvPr/>
            </p:nvCxnSpPr>
            <p:spPr>
              <a:xfrm flipH="1">
                <a:off x="4382536" y="2422575"/>
                <a:ext cx="531187" cy="2768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4382536" y="2914867"/>
                <a:ext cx="3105" cy="2859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4385641" y="3486455"/>
                <a:ext cx="381166" cy="1480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flipH="1">
                <a:off x="2544447" y="3849906"/>
                <a:ext cx="2222360" cy="5548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a:off x="4766807" y="3849906"/>
                <a:ext cx="1984889" cy="54447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2262382" y="4690402"/>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flipH="1">
                <a:off x="2122352" y="521261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2122352" y="586410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262382" y="521443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2342946" y="587327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flipH="1">
                <a:off x="6548478" y="4680027"/>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6549332" y="5853725"/>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6548478" y="5193206"/>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0" name="Oval 249"/>
            <p:cNvSpPr/>
            <p:nvPr/>
          </p:nvSpPr>
          <p:spPr>
            <a:xfrm>
              <a:off x="4779716" y="213693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251" name="Oval 250"/>
            <p:cNvSpPr/>
            <p:nvPr/>
          </p:nvSpPr>
          <p:spPr>
            <a:xfrm>
              <a:off x="4251634" y="320081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52" name="Oval 251"/>
            <p:cNvSpPr/>
            <p:nvPr/>
          </p:nvSpPr>
          <p:spPr>
            <a:xfrm>
              <a:off x="5320371" y="319123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253" name="Straight Connector 252"/>
            <p:cNvCxnSpPr>
              <a:stCxn id="250" idx="4"/>
              <a:endCxn id="260" idx="0"/>
            </p:cNvCxnSpPr>
            <p:nvPr/>
          </p:nvCxnSpPr>
          <p:spPr>
            <a:xfrm>
              <a:off x="4913723" y="2422575"/>
              <a:ext cx="540655" cy="2676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60" idx="2"/>
              <a:endCxn id="252" idx="0"/>
            </p:cNvCxnSpPr>
            <p:nvPr/>
          </p:nvCxnSpPr>
          <p:spPr>
            <a:xfrm>
              <a:off x="5454378" y="2905683"/>
              <a:ext cx="0" cy="28555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63" idx="2"/>
              <a:endCxn id="446" idx="0"/>
            </p:cNvCxnSpPr>
            <p:nvPr/>
          </p:nvCxnSpPr>
          <p:spPr>
            <a:xfrm>
              <a:off x="4002129" y="3859090"/>
              <a:ext cx="1800284" cy="5334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28"/>
            <p:cNvSpPr>
              <a:spLocks noChangeAspect="1" noChangeArrowheads="1"/>
            </p:cNvSpPr>
            <p:nvPr/>
          </p:nvSpPr>
          <p:spPr bwMode="auto">
            <a:xfrm>
              <a:off x="4318571" y="26994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0" name="Rectangle 28"/>
            <p:cNvSpPr>
              <a:spLocks noChangeAspect="1" noChangeArrowheads="1"/>
            </p:cNvSpPr>
            <p:nvPr/>
          </p:nvSpPr>
          <p:spPr bwMode="auto">
            <a:xfrm>
              <a:off x="5390413" y="269023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2" name="Straight Connector 261"/>
            <p:cNvCxnSpPr>
              <a:stCxn id="251" idx="4"/>
              <a:endCxn id="263" idx="0"/>
            </p:cNvCxnSpPr>
            <p:nvPr/>
          </p:nvCxnSpPr>
          <p:spPr>
            <a:xfrm flipH="1">
              <a:off x="4002129" y="3486455"/>
              <a:ext cx="383512" cy="157191"/>
            </a:xfrm>
            <a:prstGeom prst="line">
              <a:avLst/>
            </a:prstGeom>
            <a:solidFill>
              <a:srgbClr val="99CCFF"/>
            </a:solidFill>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3" name="Rectangle 28"/>
            <p:cNvSpPr>
              <a:spLocks noChangeAspect="1" noChangeArrowheads="1"/>
            </p:cNvSpPr>
            <p:nvPr/>
          </p:nvSpPr>
          <p:spPr bwMode="auto">
            <a:xfrm>
              <a:off x="3938164" y="364364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4" name="Rectangle 28"/>
            <p:cNvSpPr>
              <a:spLocks noChangeAspect="1" noChangeArrowheads="1"/>
            </p:cNvSpPr>
            <p:nvPr/>
          </p:nvSpPr>
          <p:spPr bwMode="auto">
            <a:xfrm>
              <a:off x="4702842" y="36344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5" name="Straight Connector 264"/>
            <p:cNvCxnSpPr>
              <a:stCxn id="252" idx="4"/>
              <a:endCxn id="268" idx="0"/>
            </p:cNvCxnSpPr>
            <p:nvPr/>
          </p:nvCxnSpPr>
          <p:spPr>
            <a:xfrm>
              <a:off x="5454378" y="3476877"/>
              <a:ext cx="381166" cy="1490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52" idx="4"/>
              <a:endCxn id="267" idx="0"/>
            </p:cNvCxnSpPr>
            <p:nvPr/>
          </p:nvCxnSpPr>
          <p:spPr>
            <a:xfrm flipH="1">
              <a:off x="5070866" y="3476877"/>
              <a:ext cx="383512" cy="15823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Rectangle 28"/>
            <p:cNvSpPr>
              <a:spLocks noChangeAspect="1" noChangeArrowheads="1"/>
            </p:cNvSpPr>
            <p:nvPr/>
          </p:nvSpPr>
          <p:spPr bwMode="auto">
            <a:xfrm>
              <a:off x="5006901" y="363510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8" name="Rectangle 28"/>
            <p:cNvSpPr>
              <a:spLocks noChangeAspect="1" noChangeArrowheads="1"/>
            </p:cNvSpPr>
            <p:nvPr/>
          </p:nvSpPr>
          <p:spPr bwMode="auto">
            <a:xfrm>
              <a:off x="5771579" y="36259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9" name="Straight Connector 268"/>
            <p:cNvCxnSpPr>
              <a:stCxn id="268" idx="2"/>
              <a:endCxn id="400" idx="0"/>
            </p:cNvCxnSpPr>
            <p:nvPr/>
          </p:nvCxnSpPr>
          <p:spPr>
            <a:xfrm flipH="1">
              <a:off x="4812092" y="3841369"/>
              <a:ext cx="1023452" cy="58358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67" idx="2"/>
              <a:endCxn id="370" idx="0"/>
            </p:cNvCxnSpPr>
            <p:nvPr/>
          </p:nvCxnSpPr>
          <p:spPr>
            <a:xfrm flipH="1">
              <a:off x="3690391" y="3850553"/>
              <a:ext cx="1380475" cy="56586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68" idx="2"/>
              <a:endCxn id="276" idx="0"/>
            </p:cNvCxnSpPr>
            <p:nvPr/>
          </p:nvCxnSpPr>
          <p:spPr>
            <a:xfrm>
              <a:off x="5835544" y="3841369"/>
              <a:ext cx="2780392" cy="5548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67" idx="2"/>
              <a:endCxn id="293" idx="0"/>
            </p:cNvCxnSpPr>
            <p:nvPr/>
          </p:nvCxnSpPr>
          <p:spPr>
            <a:xfrm>
              <a:off x="5070866" y="3850553"/>
              <a:ext cx="2595787" cy="5438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7318100" y="4394384"/>
              <a:ext cx="1809188" cy="1967368"/>
              <a:chOff x="6180884" y="2566452"/>
              <a:chExt cx="1809188" cy="1967368"/>
            </a:xfrm>
          </p:grpSpPr>
          <p:sp>
            <p:nvSpPr>
              <p:cNvPr id="276" name="Oval 275"/>
              <p:cNvSpPr/>
              <p:nvPr/>
            </p:nvSpPr>
            <p:spPr>
              <a:xfrm>
                <a:off x="7344713"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77" name="Straight Connector 276"/>
              <p:cNvCxnSpPr>
                <a:stCxn id="276" idx="4"/>
                <a:endCxn id="280" idx="0"/>
              </p:cNvCxnSpPr>
              <p:nvPr/>
            </p:nvCxnSpPr>
            <p:spPr>
              <a:xfrm>
                <a:off x="7478720" y="2853933"/>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76" idx="4"/>
                <a:endCxn id="279" idx="0"/>
              </p:cNvCxnSpPr>
              <p:nvPr/>
            </p:nvCxnSpPr>
            <p:spPr>
              <a:xfrm flipH="1">
                <a:off x="7275502" y="2853933"/>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Rectangle 28"/>
              <p:cNvSpPr>
                <a:spLocks noChangeAspect="1" noChangeArrowheads="1"/>
              </p:cNvSpPr>
              <p:nvPr/>
            </p:nvSpPr>
            <p:spPr bwMode="auto">
              <a:xfrm>
                <a:off x="7211537" y="3151668"/>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80" name="Rectangle 28"/>
              <p:cNvSpPr>
                <a:spLocks noChangeAspect="1" noChangeArrowheads="1"/>
              </p:cNvSpPr>
              <p:nvPr/>
            </p:nvSpPr>
            <p:spPr bwMode="auto">
              <a:xfrm>
                <a:off x="7696560" y="316070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81" name="Oval 280"/>
              <p:cNvSpPr/>
              <p:nvPr/>
            </p:nvSpPr>
            <p:spPr>
              <a:xfrm>
                <a:off x="715341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82" name="Straight Connector 281"/>
              <p:cNvCxnSpPr/>
              <p:nvPr/>
            </p:nvCxnSpPr>
            <p:spPr>
              <a:xfrm>
                <a:off x="7276356" y="4027631"/>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81" idx="4"/>
                <a:endCxn id="285" idx="0"/>
              </p:cNvCxnSpPr>
              <p:nvPr/>
            </p:nvCxnSpPr>
            <p:spPr>
              <a:xfrm flipH="1">
                <a:off x="7194132" y="4027631"/>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79" idx="2"/>
                <a:endCxn id="281" idx="0"/>
              </p:cNvCxnSpPr>
              <p:nvPr/>
            </p:nvCxnSpPr>
            <p:spPr>
              <a:xfrm>
                <a:off x="7275502" y="3367112"/>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Rectangle 28"/>
              <p:cNvSpPr>
                <a:spLocks noChangeAspect="1" noChangeArrowheads="1"/>
              </p:cNvSpPr>
              <p:nvPr/>
            </p:nvSpPr>
            <p:spPr bwMode="auto">
              <a:xfrm>
                <a:off x="7130167" y="431837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86" name="Rectangle 28"/>
              <p:cNvSpPr>
                <a:spLocks noChangeAspect="1" noChangeArrowheads="1"/>
              </p:cNvSpPr>
              <p:nvPr/>
            </p:nvSpPr>
            <p:spPr bwMode="auto">
              <a:xfrm>
                <a:off x="7379284" y="43144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87" name="Oval 286"/>
              <p:cNvSpPr/>
              <p:nvPr/>
            </p:nvSpPr>
            <p:spPr>
              <a:xfrm>
                <a:off x="7636271" y="374050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88" name="Straight Connector 287"/>
              <p:cNvCxnSpPr/>
              <p:nvPr/>
            </p:nvCxnSpPr>
            <p:spPr>
              <a:xfrm>
                <a:off x="7759215" y="4026143"/>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7" idx="4"/>
                <a:endCxn id="291" idx="0"/>
              </p:cNvCxnSpPr>
              <p:nvPr/>
            </p:nvCxnSpPr>
            <p:spPr>
              <a:xfrm flipH="1">
                <a:off x="7676991" y="4026143"/>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endCxn id="287" idx="0"/>
              </p:cNvCxnSpPr>
              <p:nvPr/>
            </p:nvCxnSpPr>
            <p:spPr>
              <a:xfrm>
                <a:off x="7758361" y="3365624"/>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spect="1" noChangeArrowheads="1"/>
              </p:cNvSpPr>
              <p:nvPr/>
            </p:nvSpPr>
            <p:spPr bwMode="auto">
              <a:xfrm>
                <a:off x="7613026" y="431688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92" name="Rectangle 28"/>
              <p:cNvSpPr>
                <a:spLocks noChangeAspect="1" noChangeArrowheads="1"/>
              </p:cNvSpPr>
              <p:nvPr/>
            </p:nvSpPr>
            <p:spPr bwMode="auto">
              <a:xfrm>
                <a:off x="7862143" y="431293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93" name="Oval 292"/>
              <p:cNvSpPr/>
              <p:nvPr/>
            </p:nvSpPr>
            <p:spPr>
              <a:xfrm>
                <a:off x="6395430" y="25664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94" name="Straight Connector 293"/>
              <p:cNvCxnSpPr>
                <a:stCxn id="293" idx="4"/>
                <a:endCxn id="297" idx="0"/>
              </p:cNvCxnSpPr>
              <p:nvPr/>
            </p:nvCxnSpPr>
            <p:spPr>
              <a:xfrm>
                <a:off x="6529437" y="2852095"/>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93" idx="4"/>
                <a:endCxn id="296" idx="0"/>
              </p:cNvCxnSpPr>
              <p:nvPr/>
            </p:nvCxnSpPr>
            <p:spPr>
              <a:xfrm flipH="1">
                <a:off x="6326219" y="2852095"/>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Rectangle 28"/>
              <p:cNvSpPr>
                <a:spLocks noChangeAspect="1" noChangeArrowheads="1"/>
              </p:cNvSpPr>
              <p:nvPr/>
            </p:nvSpPr>
            <p:spPr bwMode="auto">
              <a:xfrm>
                <a:off x="6262254" y="314983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97" name="Rectangle 28"/>
              <p:cNvSpPr>
                <a:spLocks noChangeAspect="1" noChangeArrowheads="1"/>
              </p:cNvSpPr>
              <p:nvPr/>
            </p:nvSpPr>
            <p:spPr bwMode="auto">
              <a:xfrm>
                <a:off x="6747277" y="31588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98" name="Oval 297"/>
              <p:cNvSpPr/>
              <p:nvPr/>
            </p:nvSpPr>
            <p:spPr>
              <a:xfrm>
                <a:off x="6204129" y="374015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99" name="Straight Connector 298"/>
              <p:cNvCxnSpPr/>
              <p:nvPr/>
            </p:nvCxnSpPr>
            <p:spPr>
              <a:xfrm>
                <a:off x="6327073" y="4025793"/>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98" idx="4"/>
                <a:endCxn id="302" idx="0"/>
              </p:cNvCxnSpPr>
              <p:nvPr/>
            </p:nvCxnSpPr>
            <p:spPr>
              <a:xfrm flipH="1">
                <a:off x="6244849" y="4025793"/>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96" idx="2"/>
                <a:endCxn id="298" idx="0"/>
              </p:cNvCxnSpPr>
              <p:nvPr/>
            </p:nvCxnSpPr>
            <p:spPr>
              <a:xfrm>
                <a:off x="6326219" y="3365274"/>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Rectangle 28"/>
              <p:cNvSpPr>
                <a:spLocks noChangeAspect="1" noChangeArrowheads="1"/>
              </p:cNvSpPr>
              <p:nvPr/>
            </p:nvSpPr>
            <p:spPr bwMode="auto">
              <a:xfrm>
                <a:off x="6180884" y="431653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303" name="Rectangle 28"/>
              <p:cNvSpPr>
                <a:spLocks noChangeAspect="1" noChangeArrowheads="1"/>
              </p:cNvSpPr>
              <p:nvPr/>
            </p:nvSpPr>
            <p:spPr bwMode="auto">
              <a:xfrm>
                <a:off x="6430001" y="43125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304" name="Oval 303"/>
              <p:cNvSpPr/>
              <p:nvPr/>
            </p:nvSpPr>
            <p:spPr>
              <a:xfrm>
                <a:off x="6686988" y="373866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305" name="Straight Connector 304"/>
              <p:cNvCxnSpPr/>
              <p:nvPr/>
            </p:nvCxnSpPr>
            <p:spPr>
              <a:xfrm>
                <a:off x="6809932" y="4024305"/>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304" idx="4"/>
                <a:endCxn id="308" idx="0"/>
              </p:cNvCxnSpPr>
              <p:nvPr/>
            </p:nvCxnSpPr>
            <p:spPr>
              <a:xfrm flipH="1">
                <a:off x="6727708" y="4024305"/>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endCxn id="304" idx="0"/>
              </p:cNvCxnSpPr>
              <p:nvPr/>
            </p:nvCxnSpPr>
            <p:spPr>
              <a:xfrm>
                <a:off x="6809078" y="3363786"/>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Rectangle 28"/>
              <p:cNvSpPr>
                <a:spLocks noChangeAspect="1" noChangeArrowheads="1"/>
              </p:cNvSpPr>
              <p:nvPr/>
            </p:nvSpPr>
            <p:spPr bwMode="auto">
              <a:xfrm>
                <a:off x="6663743" y="4315050"/>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309" name="Rectangle 28"/>
              <p:cNvSpPr>
                <a:spLocks noChangeAspect="1" noChangeArrowheads="1"/>
              </p:cNvSpPr>
              <p:nvPr/>
            </p:nvSpPr>
            <p:spPr bwMode="auto">
              <a:xfrm>
                <a:off x="6912860" y="431109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310" name="Group 309"/>
            <p:cNvGrpSpPr/>
            <p:nvPr/>
          </p:nvGrpSpPr>
          <p:grpSpPr>
            <a:xfrm>
              <a:off x="861659" y="4396222"/>
              <a:ext cx="1127568" cy="1926947"/>
              <a:chOff x="715967" y="2568290"/>
              <a:chExt cx="1127568" cy="1926947"/>
            </a:xfrm>
          </p:grpSpPr>
          <p:sp>
            <p:nvSpPr>
              <p:cNvPr id="311" name="Oval 310"/>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12" name="Straight Connector 311"/>
              <p:cNvCxnSpPr>
                <a:stCxn id="311" idx="4"/>
                <a:endCxn id="316"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11" idx="4"/>
                <a:endCxn id="315"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endCxn id="317"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16"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17" name="Oval 316"/>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18" name="Straight Connector 317"/>
              <p:cNvCxnSpPr>
                <a:stCxn id="317" idx="4"/>
                <a:endCxn id="321"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317" idx="4"/>
                <a:endCxn id="320"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21"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22" name="Oval 321"/>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23" name="Straight Connector 322"/>
              <p:cNvCxnSpPr>
                <a:stCxn id="315" idx="2"/>
                <a:endCxn id="322"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327"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326"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27"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28" name="Straight Connector 327"/>
              <p:cNvCxnSpPr>
                <a:endCxn id="329"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Oval 328"/>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30" name="Straight Connector 329"/>
              <p:cNvCxnSpPr>
                <a:stCxn id="329" idx="4"/>
                <a:endCxn id="333"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329" idx="4"/>
                <a:endCxn id="332"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33"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34" name="Oval 333"/>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35" name="Straight Connector 334"/>
              <p:cNvCxnSpPr>
                <a:endCxn id="334"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endCxn id="339"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338"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39"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sp>
          <p:nvSpPr>
            <p:cNvPr id="340" name="Oval 339"/>
            <p:cNvSpPr/>
            <p:nvPr/>
          </p:nvSpPr>
          <p:spPr>
            <a:xfrm>
              <a:off x="2410440" y="440475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41" name="Straight Connector 340"/>
            <p:cNvCxnSpPr>
              <a:stCxn id="340" idx="4"/>
              <a:endCxn id="345" idx="0"/>
            </p:cNvCxnSpPr>
            <p:nvPr/>
          </p:nvCxnSpPr>
          <p:spPr>
            <a:xfrm>
              <a:off x="2544447" y="4690402"/>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Rectangle 28"/>
            <p:cNvSpPr>
              <a:spLocks noChangeAspect="1" noChangeArrowheads="1"/>
            </p:cNvSpPr>
            <p:nvPr/>
          </p:nvSpPr>
          <p:spPr bwMode="auto">
            <a:xfrm>
              <a:off x="2198417" y="499899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45" name="Rectangle 28"/>
            <p:cNvSpPr>
              <a:spLocks noChangeAspect="1" noChangeArrowheads="1"/>
            </p:cNvSpPr>
            <p:nvPr/>
          </p:nvSpPr>
          <p:spPr bwMode="auto">
            <a:xfrm>
              <a:off x="2762287" y="499899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46" name="Oval 345"/>
            <p:cNvSpPr/>
            <p:nvPr/>
          </p:nvSpPr>
          <p:spPr>
            <a:xfrm>
              <a:off x="1988345" y="55784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48" name="Straight Connector 347"/>
            <p:cNvCxnSpPr>
              <a:stCxn id="346" idx="4"/>
              <a:endCxn id="349" idx="0"/>
            </p:cNvCxnSpPr>
            <p:nvPr/>
          </p:nvCxnSpPr>
          <p:spPr>
            <a:xfrm flipH="1">
              <a:off x="2047325" y="586410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Rectangle 28"/>
            <p:cNvSpPr>
              <a:spLocks noChangeAspect="1" noChangeArrowheads="1"/>
            </p:cNvSpPr>
            <p:nvPr/>
          </p:nvSpPr>
          <p:spPr bwMode="auto">
            <a:xfrm>
              <a:off x="1983360" y="60979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50" name="Rectangle 28"/>
            <p:cNvSpPr>
              <a:spLocks noChangeAspect="1" noChangeArrowheads="1"/>
            </p:cNvSpPr>
            <p:nvPr/>
          </p:nvSpPr>
          <p:spPr bwMode="auto">
            <a:xfrm>
              <a:off x="2137744" y="609985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51" name="Oval 350"/>
            <p:cNvSpPr/>
            <p:nvPr/>
          </p:nvSpPr>
          <p:spPr>
            <a:xfrm>
              <a:off x="2265673" y="55784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53" name="Straight Connector 352"/>
            <p:cNvCxnSpPr>
              <a:endCxn id="356" idx="0"/>
            </p:cNvCxnSpPr>
            <p:nvPr/>
          </p:nvCxnSpPr>
          <p:spPr>
            <a:xfrm>
              <a:off x="2407592" y="586053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Rectangle 28"/>
            <p:cNvSpPr>
              <a:spLocks noChangeAspect="1" noChangeArrowheads="1"/>
            </p:cNvSpPr>
            <p:nvPr/>
          </p:nvSpPr>
          <p:spPr bwMode="auto">
            <a:xfrm>
              <a:off x="2278981" y="610708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56" name="Rectangle 28"/>
            <p:cNvSpPr>
              <a:spLocks noChangeAspect="1" noChangeArrowheads="1"/>
            </p:cNvSpPr>
            <p:nvPr/>
          </p:nvSpPr>
          <p:spPr bwMode="auto">
            <a:xfrm>
              <a:off x="2422984" y="609629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57" name="Straight Connector 356"/>
            <p:cNvCxnSpPr>
              <a:endCxn id="358" idx="0"/>
            </p:cNvCxnSpPr>
            <p:nvPr/>
          </p:nvCxnSpPr>
          <p:spPr>
            <a:xfrm flipH="1">
              <a:off x="2682367" y="5221792"/>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Oval 357"/>
            <p:cNvSpPr/>
            <p:nvPr/>
          </p:nvSpPr>
          <p:spPr>
            <a:xfrm>
              <a:off x="2548360" y="558763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59" name="Straight Connector 358"/>
            <p:cNvCxnSpPr>
              <a:stCxn id="358" idx="4"/>
              <a:endCxn id="362" idx="0"/>
            </p:cNvCxnSpPr>
            <p:nvPr/>
          </p:nvCxnSpPr>
          <p:spPr>
            <a:xfrm>
              <a:off x="2682367" y="587327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8" idx="4"/>
              <a:endCxn id="361" idx="0"/>
            </p:cNvCxnSpPr>
            <p:nvPr/>
          </p:nvCxnSpPr>
          <p:spPr>
            <a:xfrm flipH="1">
              <a:off x="2607340" y="587327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Rectangle 28"/>
            <p:cNvSpPr>
              <a:spLocks noChangeAspect="1" noChangeArrowheads="1"/>
            </p:cNvSpPr>
            <p:nvPr/>
          </p:nvSpPr>
          <p:spPr bwMode="auto">
            <a:xfrm>
              <a:off x="2543375" y="610708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62" name="Rectangle 28"/>
            <p:cNvSpPr>
              <a:spLocks noChangeAspect="1" noChangeArrowheads="1"/>
            </p:cNvSpPr>
            <p:nvPr/>
          </p:nvSpPr>
          <p:spPr bwMode="auto">
            <a:xfrm>
              <a:off x="2697759" y="61090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63" name="Oval 362"/>
            <p:cNvSpPr/>
            <p:nvPr/>
          </p:nvSpPr>
          <p:spPr>
            <a:xfrm>
              <a:off x="2825688" y="558763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64" name="Straight Connector 363"/>
            <p:cNvCxnSpPr>
              <a:endCxn id="363" idx="0"/>
            </p:cNvCxnSpPr>
            <p:nvPr/>
          </p:nvCxnSpPr>
          <p:spPr>
            <a:xfrm>
              <a:off x="2822397" y="5223618"/>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endCxn id="368" idx="0"/>
            </p:cNvCxnSpPr>
            <p:nvPr/>
          </p:nvCxnSpPr>
          <p:spPr>
            <a:xfrm>
              <a:off x="2967607" y="5869717"/>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endCxn id="367" idx="0"/>
            </p:cNvCxnSpPr>
            <p:nvPr/>
          </p:nvCxnSpPr>
          <p:spPr>
            <a:xfrm flipH="1">
              <a:off x="2902961" y="5882458"/>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Rectangle 28"/>
            <p:cNvSpPr>
              <a:spLocks noChangeAspect="1" noChangeArrowheads="1"/>
            </p:cNvSpPr>
            <p:nvPr/>
          </p:nvSpPr>
          <p:spPr bwMode="auto">
            <a:xfrm>
              <a:off x="2838996" y="61162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68" name="Rectangle 28"/>
            <p:cNvSpPr>
              <a:spLocks noChangeAspect="1" noChangeArrowheads="1"/>
            </p:cNvSpPr>
            <p:nvPr/>
          </p:nvSpPr>
          <p:spPr bwMode="auto">
            <a:xfrm>
              <a:off x="2982999" y="610547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nvGrpSpPr>
            <p:cNvPr id="369" name="Group 368"/>
            <p:cNvGrpSpPr/>
            <p:nvPr/>
          </p:nvGrpSpPr>
          <p:grpSpPr>
            <a:xfrm>
              <a:off x="3129304" y="4416418"/>
              <a:ext cx="1127568" cy="1926947"/>
              <a:chOff x="715967" y="2568290"/>
              <a:chExt cx="1127568" cy="1926947"/>
            </a:xfrm>
          </p:grpSpPr>
          <p:sp>
            <p:nvSpPr>
              <p:cNvPr id="370" name="Oval 369"/>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71" name="Straight Connector 370"/>
              <p:cNvCxnSpPr>
                <a:stCxn id="370" idx="4"/>
                <a:endCxn id="375"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70" idx="4"/>
                <a:endCxn id="374"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endCxn id="376"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75"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76" name="Oval 375"/>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77" name="Straight Connector 376"/>
              <p:cNvCxnSpPr>
                <a:stCxn id="376" idx="4"/>
                <a:endCxn id="380"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a:stCxn id="376" idx="4"/>
                <a:endCxn id="379"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80"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81" name="Oval 380"/>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82" name="Straight Connector 381"/>
              <p:cNvCxnSpPr>
                <a:stCxn id="374" idx="2"/>
                <a:endCxn id="381"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a:endCxn id="386"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a:endCxn id="385"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5"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86"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87" name="Straight Connector 386"/>
              <p:cNvCxnSpPr>
                <a:endCxn id="388"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89" name="Straight Connector 388"/>
              <p:cNvCxnSpPr>
                <a:stCxn id="388" idx="4"/>
                <a:endCxn id="392"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388" idx="4"/>
                <a:endCxn id="391"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92"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93" name="Oval 392"/>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94" name="Straight Connector 393"/>
              <p:cNvCxnSpPr>
                <a:endCxn id="393"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endCxn id="398"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endCxn id="397"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98"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grpSp>
          <p:nvGrpSpPr>
            <p:cNvPr id="399" name="Group 398"/>
            <p:cNvGrpSpPr/>
            <p:nvPr/>
          </p:nvGrpSpPr>
          <p:grpSpPr>
            <a:xfrm>
              <a:off x="4251005" y="4424955"/>
              <a:ext cx="1127568" cy="1926947"/>
              <a:chOff x="715967" y="2568290"/>
              <a:chExt cx="1127568" cy="1926947"/>
            </a:xfrm>
          </p:grpSpPr>
          <p:sp>
            <p:nvSpPr>
              <p:cNvPr id="400" name="Oval 399"/>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401" name="Straight Connector 400"/>
              <p:cNvCxnSpPr>
                <a:stCxn id="400" idx="4"/>
                <a:endCxn id="405"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0" idx="4"/>
                <a:endCxn id="404"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6"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05"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06" name="Oval 405"/>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407" name="Straight Connector 406"/>
              <p:cNvCxnSpPr>
                <a:stCxn id="406" idx="4"/>
                <a:endCxn id="410"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406" idx="4"/>
                <a:endCxn id="409"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10"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11" name="Oval 410"/>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412" name="Straight Connector 411"/>
              <p:cNvCxnSpPr>
                <a:stCxn id="404" idx="2"/>
                <a:endCxn id="411"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endCxn id="416"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endCxn id="415"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16"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417" name="Straight Connector 416"/>
              <p:cNvCxnSpPr>
                <a:endCxn id="418"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8" name="Oval 417"/>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419" name="Straight Connector 418"/>
              <p:cNvCxnSpPr>
                <a:stCxn id="418" idx="4"/>
                <a:endCxn id="422"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stCxn id="418" idx="4"/>
                <a:endCxn id="421"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1"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22"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23" name="Oval 422"/>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424" name="Straight Connector 423"/>
              <p:cNvCxnSpPr>
                <a:endCxn id="423"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a:endCxn id="428"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endCxn id="427"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7"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28"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sp>
          <p:nvSpPr>
            <p:cNvPr id="429" name="Oval 428"/>
            <p:cNvSpPr/>
            <p:nvPr/>
          </p:nvSpPr>
          <p:spPr>
            <a:xfrm>
              <a:off x="6617689" y="439438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430" name="Straight Connector 429"/>
            <p:cNvCxnSpPr>
              <a:stCxn id="429" idx="4"/>
              <a:endCxn id="433" idx="0"/>
            </p:cNvCxnSpPr>
            <p:nvPr/>
          </p:nvCxnSpPr>
          <p:spPr>
            <a:xfrm>
              <a:off x="6751696" y="4680027"/>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Rectangle 28"/>
            <p:cNvSpPr>
              <a:spLocks noChangeAspect="1" noChangeArrowheads="1"/>
            </p:cNvSpPr>
            <p:nvPr/>
          </p:nvSpPr>
          <p:spPr bwMode="auto">
            <a:xfrm>
              <a:off x="6484513" y="49777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33" name="Rectangle 28"/>
            <p:cNvSpPr>
              <a:spLocks noChangeAspect="1" noChangeArrowheads="1"/>
            </p:cNvSpPr>
            <p:nvPr/>
          </p:nvSpPr>
          <p:spPr bwMode="auto">
            <a:xfrm>
              <a:off x="6969536" y="498679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34" name="Oval 433"/>
            <p:cNvSpPr/>
            <p:nvPr/>
          </p:nvSpPr>
          <p:spPr>
            <a:xfrm>
              <a:off x="6426388" y="55680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36" name="Straight Connector 435"/>
            <p:cNvCxnSpPr>
              <a:stCxn id="434" idx="4"/>
              <a:endCxn id="438" idx="0"/>
            </p:cNvCxnSpPr>
            <p:nvPr/>
          </p:nvCxnSpPr>
          <p:spPr>
            <a:xfrm flipH="1">
              <a:off x="6467108" y="5853725"/>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Rectangle 28"/>
            <p:cNvSpPr>
              <a:spLocks noChangeAspect="1" noChangeArrowheads="1"/>
            </p:cNvSpPr>
            <p:nvPr/>
          </p:nvSpPr>
          <p:spPr bwMode="auto">
            <a:xfrm>
              <a:off x="6403143" y="6144470"/>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39" name="Rectangle 28"/>
            <p:cNvSpPr>
              <a:spLocks noChangeAspect="1" noChangeArrowheads="1"/>
            </p:cNvSpPr>
            <p:nvPr/>
          </p:nvSpPr>
          <p:spPr bwMode="auto">
            <a:xfrm>
              <a:off x="6652260" y="614051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40" name="Oval 439"/>
            <p:cNvSpPr/>
            <p:nvPr/>
          </p:nvSpPr>
          <p:spPr>
            <a:xfrm>
              <a:off x="6909247" y="556659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41" name="Straight Connector 440"/>
            <p:cNvCxnSpPr/>
            <p:nvPr/>
          </p:nvCxnSpPr>
          <p:spPr>
            <a:xfrm>
              <a:off x="7032191" y="5852237"/>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a:stCxn id="440" idx="4"/>
              <a:endCxn id="444" idx="0"/>
            </p:cNvCxnSpPr>
            <p:nvPr/>
          </p:nvCxnSpPr>
          <p:spPr>
            <a:xfrm flipH="1">
              <a:off x="6949967" y="5852237"/>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a:endCxn id="440" idx="0"/>
            </p:cNvCxnSpPr>
            <p:nvPr/>
          </p:nvCxnSpPr>
          <p:spPr>
            <a:xfrm>
              <a:off x="7031337" y="5191718"/>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Rectangle 28"/>
            <p:cNvSpPr>
              <a:spLocks noChangeAspect="1" noChangeArrowheads="1"/>
            </p:cNvSpPr>
            <p:nvPr/>
          </p:nvSpPr>
          <p:spPr bwMode="auto">
            <a:xfrm>
              <a:off x="6886002" y="614298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45" name="Rectangle 28"/>
            <p:cNvSpPr>
              <a:spLocks noChangeAspect="1" noChangeArrowheads="1"/>
            </p:cNvSpPr>
            <p:nvPr/>
          </p:nvSpPr>
          <p:spPr bwMode="auto">
            <a:xfrm>
              <a:off x="7135119" y="613902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46" name="Oval 445"/>
            <p:cNvSpPr/>
            <p:nvPr/>
          </p:nvSpPr>
          <p:spPr>
            <a:xfrm>
              <a:off x="5668406" y="43925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447" name="Straight Connector 446"/>
            <p:cNvCxnSpPr>
              <a:stCxn id="446" idx="4"/>
              <a:endCxn id="450" idx="0"/>
            </p:cNvCxnSpPr>
            <p:nvPr/>
          </p:nvCxnSpPr>
          <p:spPr>
            <a:xfrm>
              <a:off x="5802413" y="4678189"/>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stCxn id="446" idx="4"/>
              <a:endCxn id="449" idx="0"/>
            </p:cNvCxnSpPr>
            <p:nvPr/>
          </p:nvCxnSpPr>
          <p:spPr>
            <a:xfrm flipH="1">
              <a:off x="5599195" y="4678189"/>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9" name="Rectangle 28"/>
            <p:cNvSpPr>
              <a:spLocks noChangeAspect="1" noChangeArrowheads="1"/>
            </p:cNvSpPr>
            <p:nvPr/>
          </p:nvSpPr>
          <p:spPr bwMode="auto">
            <a:xfrm>
              <a:off x="5535230" y="497592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50" name="Rectangle 28"/>
            <p:cNvSpPr>
              <a:spLocks noChangeAspect="1" noChangeArrowheads="1"/>
            </p:cNvSpPr>
            <p:nvPr/>
          </p:nvSpPr>
          <p:spPr bwMode="auto">
            <a:xfrm>
              <a:off x="6020253" y="498495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51" name="Oval 450"/>
            <p:cNvSpPr/>
            <p:nvPr/>
          </p:nvSpPr>
          <p:spPr>
            <a:xfrm>
              <a:off x="5477105" y="55662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52" name="Straight Connector 451"/>
            <p:cNvCxnSpPr/>
            <p:nvPr/>
          </p:nvCxnSpPr>
          <p:spPr>
            <a:xfrm>
              <a:off x="5600049" y="5851887"/>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a:stCxn id="451" idx="4"/>
              <a:endCxn id="455" idx="0"/>
            </p:cNvCxnSpPr>
            <p:nvPr/>
          </p:nvCxnSpPr>
          <p:spPr>
            <a:xfrm flipH="1">
              <a:off x="5517825" y="5851887"/>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449" idx="2"/>
              <a:endCxn id="451" idx="0"/>
            </p:cNvCxnSpPr>
            <p:nvPr/>
          </p:nvCxnSpPr>
          <p:spPr>
            <a:xfrm>
              <a:off x="5599195" y="5191368"/>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Rectangle 28"/>
            <p:cNvSpPr>
              <a:spLocks noChangeAspect="1" noChangeArrowheads="1"/>
            </p:cNvSpPr>
            <p:nvPr/>
          </p:nvSpPr>
          <p:spPr bwMode="auto">
            <a:xfrm>
              <a:off x="5453860" y="614263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56" name="Rectangle 28"/>
            <p:cNvSpPr>
              <a:spLocks noChangeAspect="1" noChangeArrowheads="1"/>
            </p:cNvSpPr>
            <p:nvPr/>
          </p:nvSpPr>
          <p:spPr bwMode="auto">
            <a:xfrm>
              <a:off x="5702977" y="613867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57" name="Oval 456"/>
            <p:cNvSpPr/>
            <p:nvPr/>
          </p:nvSpPr>
          <p:spPr>
            <a:xfrm>
              <a:off x="5959964" y="556475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58" name="Straight Connector 457"/>
            <p:cNvCxnSpPr/>
            <p:nvPr/>
          </p:nvCxnSpPr>
          <p:spPr>
            <a:xfrm>
              <a:off x="6082908" y="5850399"/>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57" idx="4"/>
              <a:endCxn id="461" idx="0"/>
            </p:cNvCxnSpPr>
            <p:nvPr/>
          </p:nvCxnSpPr>
          <p:spPr>
            <a:xfrm flipH="1">
              <a:off x="6000684" y="5850399"/>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endCxn id="457" idx="0"/>
            </p:cNvCxnSpPr>
            <p:nvPr/>
          </p:nvCxnSpPr>
          <p:spPr>
            <a:xfrm>
              <a:off x="6082054" y="5189880"/>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Rectangle 28"/>
            <p:cNvSpPr>
              <a:spLocks noChangeAspect="1" noChangeArrowheads="1"/>
            </p:cNvSpPr>
            <p:nvPr/>
          </p:nvSpPr>
          <p:spPr bwMode="auto">
            <a:xfrm>
              <a:off x="5936719" y="614114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62" name="Rectangle 28"/>
            <p:cNvSpPr>
              <a:spLocks noChangeAspect="1" noChangeArrowheads="1"/>
            </p:cNvSpPr>
            <p:nvPr/>
          </p:nvSpPr>
          <p:spPr bwMode="auto">
            <a:xfrm>
              <a:off x="6185836" y="6137189"/>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257" name="Straight Connector 256"/>
            <p:cNvCxnSpPr>
              <a:stCxn id="263" idx="2"/>
              <a:endCxn id="311" idx="0"/>
            </p:cNvCxnSpPr>
            <p:nvPr/>
          </p:nvCxnSpPr>
          <p:spPr>
            <a:xfrm flipH="1">
              <a:off x="1422746" y="3859090"/>
              <a:ext cx="2579383" cy="53713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36" name="Oval 235"/>
          <p:cNvSpPr/>
          <p:nvPr/>
        </p:nvSpPr>
        <p:spPr bwMode="auto">
          <a:xfrm>
            <a:off x="4558247" y="3532776"/>
            <a:ext cx="398340" cy="406263"/>
          </a:xfrm>
          <a:prstGeom prst="ellipse">
            <a:avLst/>
          </a:prstGeom>
          <a:noFill/>
          <a:ln w="76200" cap="flat" cmpd="sng" algn="ctr">
            <a:solidFill>
              <a:srgbClr val="FFFF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grpSp>
        <p:nvGrpSpPr>
          <p:cNvPr id="237" name="Group 236"/>
          <p:cNvGrpSpPr/>
          <p:nvPr/>
        </p:nvGrpSpPr>
        <p:grpSpPr>
          <a:xfrm>
            <a:off x="1961147" y="3838073"/>
            <a:ext cx="5354490" cy="2634916"/>
            <a:chOff x="1961147" y="3838073"/>
            <a:chExt cx="5354490" cy="2634916"/>
          </a:xfrm>
        </p:grpSpPr>
        <p:sp>
          <p:nvSpPr>
            <p:cNvPr id="238" name="Freeform 237"/>
            <p:cNvSpPr/>
            <p:nvPr/>
          </p:nvSpPr>
          <p:spPr bwMode="auto">
            <a:xfrm>
              <a:off x="1961147" y="3838073"/>
              <a:ext cx="2781969" cy="2634916"/>
            </a:xfrm>
            <a:custGeom>
              <a:avLst/>
              <a:gdLst>
                <a:gd name="connsiteX0" fmla="*/ 2791327 w 2791327"/>
                <a:gd name="connsiteY0" fmla="*/ 0 h 2610852"/>
                <a:gd name="connsiteX1" fmla="*/ 36095 w 2791327"/>
                <a:gd name="connsiteY1" fmla="*/ 577515 h 2610852"/>
                <a:gd name="connsiteX2" fmla="*/ 0 w 2791327"/>
                <a:gd name="connsiteY2" fmla="*/ 2610852 h 2610852"/>
                <a:gd name="connsiteX3" fmla="*/ 1167064 w 2791327"/>
                <a:gd name="connsiteY3" fmla="*/ 2598821 h 2610852"/>
                <a:gd name="connsiteX4" fmla="*/ 1215190 w 2791327"/>
                <a:gd name="connsiteY4" fmla="*/ 697831 h 2610852"/>
                <a:gd name="connsiteX5" fmla="*/ 2791327 w 2791327"/>
                <a:gd name="connsiteY5" fmla="*/ 0 h 2610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91327" h="2610852">
                  <a:moveTo>
                    <a:pt x="2791327" y="0"/>
                  </a:moveTo>
                  <a:lnTo>
                    <a:pt x="36095" y="577515"/>
                  </a:lnTo>
                  <a:lnTo>
                    <a:pt x="0" y="2610852"/>
                  </a:lnTo>
                  <a:lnTo>
                    <a:pt x="1167064" y="2598821"/>
                  </a:lnTo>
                  <a:lnTo>
                    <a:pt x="1215190" y="697831"/>
                  </a:lnTo>
                  <a:lnTo>
                    <a:pt x="2791327" y="0"/>
                  </a:lnTo>
                  <a:close/>
                </a:path>
              </a:pathLst>
            </a:custGeom>
            <a:solidFill>
              <a:srgbClr val="FF0000">
                <a:alpha val="20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buFont typeface="Times New Roman" pitchFamily="16" charset="0"/>
                <a:buNone/>
              </a:pPr>
              <a:endParaRPr lang="en-US">
                <a:solidFill>
                  <a:schemeClr val="bg1"/>
                </a:solidFill>
                <a:latin typeface="Arial" charset="0"/>
                <a:cs typeface="Lucida Sans Unicode" charset="0"/>
              </a:endParaRPr>
            </a:p>
          </p:txBody>
        </p:sp>
        <p:sp>
          <p:nvSpPr>
            <p:cNvPr id="239" name="Freeform 238"/>
            <p:cNvSpPr/>
            <p:nvPr/>
          </p:nvSpPr>
          <p:spPr bwMode="auto">
            <a:xfrm>
              <a:off x="4788568" y="3838074"/>
              <a:ext cx="2527069" cy="2634915"/>
            </a:xfrm>
            <a:custGeom>
              <a:avLst/>
              <a:gdLst>
                <a:gd name="connsiteX0" fmla="*/ 0 w 2502569"/>
                <a:gd name="connsiteY0" fmla="*/ 0 h 2634915"/>
                <a:gd name="connsiteX1" fmla="*/ 2478506 w 2502569"/>
                <a:gd name="connsiteY1" fmla="*/ 589547 h 2634915"/>
                <a:gd name="connsiteX2" fmla="*/ 2502569 w 2502569"/>
                <a:gd name="connsiteY2" fmla="*/ 2610852 h 2634915"/>
                <a:gd name="connsiteX3" fmla="*/ 1576137 w 2502569"/>
                <a:gd name="connsiteY3" fmla="*/ 2634915 h 2634915"/>
                <a:gd name="connsiteX4" fmla="*/ 1552074 w 2502569"/>
                <a:gd name="connsiteY4" fmla="*/ 673768 h 2634915"/>
                <a:gd name="connsiteX5" fmla="*/ 0 w 2502569"/>
                <a:gd name="connsiteY5" fmla="*/ 0 h 263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2569" h="2634915">
                  <a:moveTo>
                    <a:pt x="0" y="0"/>
                  </a:moveTo>
                  <a:lnTo>
                    <a:pt x="2478506" y="589547"/>
                  </a:lnTo>
                  <a:lnTo>
                    <a:pt x="2502569" y="2610852"/>
                  </a:lnTo>
                  <a:lnTo>
                    <a:pt x="1576137" y="2634915"/>
                  </a:lnTo>
                  <a:lnTo>
                    <a:pt x="1552074" y="673768"/>
                  </a:lnTo>
                  <a:lnTo>
                    <a:pt x="0" y="0"/>
                  </a:lnTo>
                  <a:close/>
                </a:path>
              </a:pathLst>
            </a:custGeom>
            <a:solidFill>
              <a:srgbClr val="FF0000">
                <a:alpha val="20000"/>
              </a:srgb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buFont typeface="Times New Roman" pitchFamily="16" charset="0"/>
                <a:buNone/>
              </a:pPr>
              <a:endParaRPr lang="en-US">
                <a:solidFill>
                  <a:schemeClr val="bg1"/>
                </a:solidFill>
                <a:latin typeface="Arial" charset="0"/>
                <a:cs typeface="Lucida Sans Unicode" charset="0"/>
              </a:endParaRPr>
            </a:p>
          </p:txBody>
        </p:sp>
      </p:grpSp>
      <p:pic>
        <p:nvPicPr>
          <p:cNvPr id="240" name="Picture 239"/>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4339034" y="3668058"/>
            <a:ext cx="139065" cy="114300"/>
          </a:xfrm>
          <a:prstGeom prst="rect">
            <a:avLst/>
          </a:prstGeom>
        </p:spPr>
      </p:pic>
    </p:spTree>
    <p:extLst>
      <p:ext uri="{BB962C8B-B14F-4D97-AF65-F5344CB8AC3E}">
        <p14:creationId xmlns:p14="http://schemas.microsoft.com/office/powerpoint/2010/main" val="292430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2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2" y="533400"/>
            <a:ext cx="9169052" cy="836613"/>
          </a:xfrm>
        </p:spPr>
        <p:txBody>
          <a:bodyPr/>
          <a:lstStyle/>
          <a:p>
            <a:r>
              <a:rPr lang="en-US" dirty="0" smtClean="0"/>
              <a:t>Estimate </a:t>
            </a:r>
            <a:r>
              <a:rPr lang="en-US" i="1" dirty="0" smtClean="0">
                <a:latin typeface="Times New Roman" panose="02020603050405020304" pitchFamily="18" charset="0"/>
                <a:cs typeface="Times New Roman" panose="02020603050405020304" pitchFamily="18" charset="0"/>
              </a:rPr>
              <a:t>Z</a:t>
            </a:r>
            <a:r>
              <a:rPr lang="en-US" dirty="0" smtClean="0"/>
              <a:t> via Search on AND/OR Trees</a:t>
            </a:r>
            <a:endParaRPr lang="en-US" dirty="0"/>
          </a:p>
        </p:txBody>
      </p:sp>
      <p:pic>
        <p:nvPicPr>
          <p:cNvPr id="342" name="Picture 341"/>
          <p:cNvPicPr>
            <a:picLocks noChangeAspect="1"/>
          </p:cNvPicPr>
          <p:nvPr>
            <p:custDataLst>
              <p:tags r:id="rId1"/>
            </p:custDataLst>
          </p:nvPr>
        </p:nvPicPr>
        <p:blipFill>
          <a:blip r:embed="rId16" cstate="email">
            <a:extLst>
              <a:ext uri="{28A0092B-C50C-407E-A947-70E740481C1C}">
                <a14:useLocalDpi xmlns:a14="http://schemas.microsoft.com/office/drawing/2010/main" val="0"/>
              </a:ext>
            </a:extLst>
          </a:blip>
          <a:stretch>
            <a:fillRect/>
          </a:stretch>
        </p:blipFill>
        <p:spPr>
          <a:xfrm>
            <a:off x="57892" y="1392970"/>
            <a:ext cx="5133213" cy="572643"/>
          </a:xfrm>
          <a:prstGeom prst="rect">
            <a:avLst/>
          </a:prstGeom>
        </p:spPr>
      </p:pic>
      <p:sp>
        <p:nvSpPr>
          <p:cNvPr id="245" name="Slide Number Placeholder 3"/>
          <p:cNvSpPr>
            <a:spLocks noGrp="1"/>
          </p:cNvSpPr>
          <p:nvPr>
            <p:ph type="sldNum" idx="11"/>
          </p:nvPr>
        </p:nvSpPr>
        <p:spPr>
          <a:xfrm>
            <a:off x="6553200" y="6248400"/>
            <a:ext cx="2132013" cy="455613"/>
          </a:xfrm>
        </p:spPr>
        <p:txBody>
          <a:bodyPr/>
          <a:lstStyle/>
          <a:p>
            <a:r>
              <a:rPr lang="en-US" dirty="0" smtClean="0"/>
              <a:t>15</a:t>
            </a:r>
            <a:endParaRPr lang="en-US" dirty="0"/>
          </a:p>
        </p:txBody>
      </p:sp>
      <p:pic>
        <p:nvPicPr>
          <p:cNvPr id="10" name="Picture 9"/>
          <p:cNvPicPr>
            <a:picLocks noChangeAspect="1"/>
          </p:cNvPicPr>
          <p:nvPr>
            <p:custDataLst>
              <p:tags r:id="rId2"/>
            </p:custDataLst>
          </p:nvPr>
        </p:nvPicPr>
        <p:blipFill>
          <a:blip r:embed="rId17">
            <a:extLst>
              <a:ext uri="{28A0092B-C50C-407E-A947-70E740481C1C}">
                <a14:useLocalDpi xmlns:a14="http://schemas.microsoft.com/office/drawing/2010/main" val="0"/>
              </a:ext>
            </a:extLst>
          </a:blip>
          <a:stretch>
            <a:fillRect/>
          </a:stretch>
        </p:blipFill>
        <p:spPr>
          <a:xfrm>
            <a:off x="5710128" y="1382638"/>
            <a:ext cx="1363028" cy="492062"/>
          </a:xfrm>
          <a:prstGeom prst="rect">
            <a:avLst/>
          </a:prstGeom>
        </p:spPr>
      </p:pic>
      <p:grpSp>
        <p:nvGrpSpPr>
          <p:cNvPr id="91" name="Group 90"/>
          <p:cNvGrpSpPr/>
          <p:nvPr/>
        </p:nvGrpSpPr>
        <p:grpSpPr>
          <a:xfrm>
            <a:off x="7438610" y="1352067"/>
            <a:ext cx="1577558" cy="1890415"/>
            <a:chOff x="7691275" y="786583"/>
            <a:chExt cx="1577558" cy="1890415"/>
          </a:xfrm>
        </p:grpSpPr>
        <p:grpSp>
          <p:nvGrpSpPr>
            <p:cNvPr id="92" name="Group 91"/>
            <p:cNvGrpSpPr/>
            <p:nvPr/>
          </p:nvGrpSpPr>
          <p:grpSpPr>
            <a:xfrm>
              <a:off x="7691275" y="786583"/>
              <a:ext cx="1192030" cy="1429899"/>
              <a:chOff x="2953223" y="2015537"/>
              <a:chExt cx="1295400" cy="1676294"/>
            </a:xfrm>
          </p:grpSpPr>
          <p:grpSp>
            <p:nvGrpSpPr>
              <p:cNvPr id="94" name="Group 93"/>
              <p:cNvGrpSpPr/>
              <p:nvPr/>
            </p:nvGrpSpPr>
            <p:grpSpPr>
              <a:xfrm>
                <a:off x="2953223" y="2015537"/>
                <a:ext cx="1295400" cy="1676294"/>
                <a:chOff x="2953223" y="2015537"/>
                <a:chExt cx="1295400" cy="1676294"/>
              </a:xfrm>
            </p:grpSpPr>
            <p:sp>
              <p:nvSpPr>
                <p:cNvPr id="97" name="Oval 96"/>
                <p:cNvSpPr/>
                <p:nvPr/>
              </p:nvSpPr>
              <p:spPr>
                <a:xfrm>
                  <a:off x="3623257" y="201553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98" name="Oval 97"/>
                <p:cNvSpPr/>
                <p:nvPr/>
              </p:nvSpPr>
              <p:spPr>
                <a:xfrm>
                  <a:off x="3623257" y="248540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99" name="Oval 98"/>
                <p:cNvSpPr/>
                <p:nvPr/>
              </p:nvSpPr>
              <p:spPr>
                <a:xfrm>
                  <a:off x="3265906" y="28847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100" name="Oval 99"/>
                <p:cNvSpPr/>
                <p:nvPr/>
              </p:nvSpPr>
              <p:spPr>
                <a:xfrm>
                  <a:off x="3980609" y="28847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101" name="Oval 100"/>
                <p:cNvSpPr/>
                <p:nvPr/>
              </p:nvSpPr>
              <p:spPr>
                <a:xfrm>
                  <a:off x="3980609" y="34059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102" name="Straight Connector 101"/>
                <p:cNvCxnSpPr>
                  <a:stCxn id="97" idx="4"/>
                  <a:endCxn id="98" idx="0"/>
                </p:cNvCxnSpPr>
                <p:nvPr/>
              </p:nvCxnSpPr>
              <p:spPr>
                <a:xfrm>
                  <a:off x="3757264" y="2301180"/>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3"/>
                  <a:endCxn id="99" idx="0"/>
                </p:cNvCxnSpPr>
                <p:nvPr/>
              </p:nvCxnSpPr>
              <p:spPr>
                <a:xfrm flipH="1">
                  <a:off x="3399913" y="2729215"/>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8" idx="5"/>
                  <a:endCxn id="100" idx="0"/>
                </p:cNvCxnSpPr>
                <p:nvPr/>
              </p:nvCxnSpPr>
              <p:spPr>
                <a:xfrm>
                  <a:off x="3852021" y="2729215"/>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0" idx="4"/>
                  <a:endCxn id="101" idx="0"/>
                </p:cNvCxnSpPr>
                <p:nvPr/>
              </p:nvCxnSpPr>
              <p:spPr>
                <a:xfrm>
                  <a:off x="4114616" y="3170360"/>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urved Connector 25"/>
                <p:cNvCxnSpPr>
                  <a:stCxn id="98" idx="4"/>
                  <a:endCxn id="109" idx="0"/>
                </p:cNvCxnSpPr>
                <p:nvPr/>
              </p:nvCxnSpPr>
              <p:spPr>
                <a:xfrm>
                  <a:off x="3757264" y="2771046"/>
                  <a:ext cx="0" cy="635142"/>
                </a:xfrm>
                <a:prstGeom prst="straightConnector1">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Curved Connector 31"/>
                <p:cNvCxnSpPr>
                  <a:stCxn id="97" idx="6"/>
                  <a:endCxn id="101" idx="6"/>
                </p:cNvCxnSpPr>
                <p:nvPr/>
              </p:nvCxnSpPr>
              <p:spPr>
                <a:xfrm>
                  <a:off x="3891271" y="2158359"/>
                  <a:ext cx="357352" cy="1390412"/>
                </a:xfrm>
                <a:prstGeom prst="curvedConnector3">
                  <a:avLst>
                    <a:gd name="adj1" fmla="val 163971"/>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953223" y="34061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09" name="Oval 108"/>
                <p:cNvSpPr/>
                <p:nvPr/>
              </p:nvSpPr>
              <p:spPr>
                <a:xfrm>
                  <a:off x="3623257" y="34061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10" name="Straight Connector 109"/>
                <p:cNvCxnSpPr>
                  <a:stCxn id="99" idx="3"/>
                  <a:endCxn id="108" idx="0"/>
                </p:cNvCxnSpPr>
                <p:nvPr/>
              </p:nvCxnSpPr>
              <p:spPr>
                <a:xfrm flipH="1">
                  <a:off x="3087230" y="3128529"/>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9" idx="5"/>
                  <a:endCxn id="109" idx="0"/>
                </p:cNvCxnSpPr>
                <p:nvPr/>
              </p:nvCxnSpPr>
              <p:spPr>
                <a:xfrm>
                  <a:off x="3494670" y="3128529"/>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Curved Connector 31"/>
              <p:cNvCxnSpPr>
                <a:stCxn id="98" idx="2"/>
              </p:cNvCxnSpPr>
              <p:nvPr/>
            </p:nvCxnSpPr>
            <p:spPr>
              <a:xfrm rot="10800000" flipV="1">
                <a:off x="3087231" y="2628225"/>
                <a:ext cx="536027" cy="735880"/>
              </a:xfrm>
              <a:prstGeom prst="curvedConnector2">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97" idx="2"/>
              </p:cNvCxnSpPr>
              <p:nvPr/>
            </p:nvCxnSpPr>
            <p:spPr>
              <a:xfrm rot="10800000" flipV="1">
                <a:off x="3087231" y="2158359"/>
                <a:ext cx="536027" cy="1247590"/>
              </a:xfrm>
              <a:prstGeom prst="curvedConnector2">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7771326" y="2276888"/>
              <a:ext cx="1497507" cy="400110"/>
            </a:xfrm>
            <a:prstGeom prst="rect">
              <a:avLst/>
            </a:prstGeom>
            <a:noFill/>
          </p:spPr>
          <p:txBody>
            <a:bodyPr wrap="square" rtlCol="0">
              <a:spAutoFit/>
            </a:bodyPr>
            <a:lstStyle/>
            <a:p>
              <a:r>
                <a:rPr lang="en-US" sz="2000" b="1" dirty="0">
                  <a:solidFill>
                    <a:srgbClr val="000000"/>
                  </a:solidFill>
                </a:rPr>
                <a:t>p</a:t>
              </a:r>
              <a:r>
                <a:rPr lang="en-US" sz="2000" b="1" dirty="0" smtClean="0">
                  <a:solidFill>
                    <a:srgbClr val="000000"/>
                  </a:solidFill>
                </a:rPr>
                <a:t>seudo tree</a:t>
              </a:r>
              <a:endParaRPr lang="en-US" sz="2000" dirty="0" smtClean="0">
                <a:solidFill>
                  <a:srgbClr val="000000"/>
                </a:solidFill>
                <a:latin typeface="+mn-lt"/>
              </a:endParaRPr>
            </a:p>
          </p:txBody>
        </p:sp>
      </p:grpSp>
      <p:pic>
        <p:nvPicPr>
          <p:cNvPr id="169" name="Picture 168"/>
          <p:cNvPicPr>
            <a:picLocks noChangeAspect="1"/>
          </p:cNvPicPr>
          <p:nvPr>
            <p:custDataLst>
              <p:tags r:id="rId3"/>
            </p:custDataLst>
          </p:nvPr>
        </p:nvPicPr>
        <p:blipFill>
          <a:blip r:embed="rId18">
            <a:extLst>
              <a:ext uri="{28A0092B-C50C-407E-A947-70E740481C1C}">
                <a14:useLocalDpi xmlns:a14="http://schemas.microsoft.com/office/drawing/2010/main" val="0"/>
              </a:ext>
            </a:extLst>
          </a:blip>
          <a:stretch>
            <a:fillRect/>
          </a:stretch>
        </p:blipFill>
        <p:spPr>
          <a:xfrm>
            <a:off x="278871" y="3681028"/>
            <a:ext cx="2357438" cy="548640"/>
          </a:xfrm>
          <a:prstGeom prst="rect">
            <a:avLst/>
          </a:prstGeom>
        </p:spPr>
      </p:pic>
      <p:grpSp>
        <p:nvGrpSpPr>
          <p:cNvPr id="176" name="Group 175"/>
          <p:cNvGrpSpPr/>
          <p:nvPr/>
        </p:nvGrpSpPr>
        <p:grpSpPr>
          <a:xfrm>
            <a:off x="4356753" y="2913544"/>
            <a:ext cx="2276459" cy="777935"/>
            <a:chOff x="4356753" y="2913544"/>
            <a:chExt cx="2276459" cy="777935"/>
          </a:xfrm>
        </p:grpSpPr>
        <p:cxnSp>
          <p:nvCxnSpPr>
            <p:cNvPr id="253" name="Straight Connector 252"/>
            <p:cNvCxnSpPr>
              <a:stCxn id="250" idx="4"/>
              <a:endCxn id="260" idx="0"/>
            </p:cNvCxnSpPr>
            <p:nvPr/>
          </p:nvCxnSpPr>
          <p:spPr>
            <a:xfrm>
              <a:off x="5467177" y="3199187"/>
              <a:ext cx="540655" cy="2676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9" name="Straight Connector 478"/>
            <p:cNvCxnSpPr/>
            <p:nvPr/>
          </p:nvCxnSpPr>
          <p:spPr>
            <a:xfrm flipH="1">
              <a:off x="4931974" y="3195171"/>
              <a:ext cx="531187" cy="2768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5333170" y="29135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259" name="Rectangle 28"/>
            <p:cNvSpPr>
              <a:spLocks noChangeAspect="1" noChangeArrowheads="1"/>
            </p:cNvSpPr>
            <p:nvPr/>
          </p:nvSpPr>
          <p:spPr bwMode="auto">
            <a:xfrm>
              <a:off x="4872025" y="34760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0" name="Rectangle 28"/>
            <p:cNvSpPr>
              <a:spLocks noChangeAspect="1" noChangeArrowheads="1"/>
            </p:cNvSpPr>
            <p:nvPr/>
          </p:nvSpPr>
          <p:spPr bwMode="auto">
            <a:xfrm>
              <a:off x="5943867" y="346685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pic>
          <p:nvPicPr>
            <p:cNvPr id="132" name="Picture 131"/>
            <p:cNvPicPr>
              <a:picLocks noChangeAspect="1"/>
            </p:cNvPicPr>
            <p:nvPr>
              <p:custDataLst>
                <p:tags r:id="rId12"/>
              </p:custDataLst>
            </p:nvPr>
          </p:nvPicPr>
          <p:blipFill>
            <a:blip r:embed="rId19">
              <a:extLst>
                <a:ext uri="{28A0092B-C50C-407E-A947-70E740481C1C}">
                  <a14:useLocalDpi xmlns:a14="http://schemas.microsoft.com/office/drawing/2010/main" val="0"/>
                </a:ext>
              </a:extLst>
            </a:blip>
            <a:stretch>
              <a:fillRect/>
            </a:stretch>
          </p:blipFill>
          <p:spPr>
            <a:xfrm>
              <a:off x="4356753" y="3136831"/>
              <a:ext cx="771144" cy="204216"/>
            </a:xfrm>
            <a:prstGeom prst="rect">
              <a:avLst/>
            </a:prstGeom>
          </p:spPr>
        </p:pic>
        <p:pic>
          <p:nvPicPr>
            <p:cNvPr id="133" name="Picture 132"/>
            <p:cNvPicPr>
              <a:picLocks noChangeAspect="1"/>
            </p:cNvPicPr>
            <p:nvPr>
              <p:custDataLst>
                <p:tags r:id="rId13"/>
              </p:custDataLst>
            </p:nvPr>
          </p:nvPicPr>
          <p:blipFill>
            <a:blip r:embed="rId20">
              <a:extLst>
                <a:ext uri="{28A0092B-C50C-407E-A947-70E740481C1C}">
                  <a14:useLocalDpi xmlns:a14="http://schemas.microsoft.com/office/drawing/2010/main" val="0"/>
                </a:ext>
              </a:extLst>
            </a:blip>
            <a:stretch>
              <a:fillRect/>
            </a:stretch>
          </p:blipFill>
          <p:spPr>
            <a:xfrm>
              <a:off x="5862068" y="3133417"/>
              <a:ext cx="771144" cy="204216"/>
            </a:xfrm>
            <a:prstGeom prst="rect">
              <a:avLst/>
            </a:prstGeom>
          </p:spPr>
        </p:pic>
      </p:grpSp>
      <p:grpSp>
        <p:nvGrpSpPr>
          <p:cNvPr id="177" name="Group 176"/>
          <p:cNvGrpSpPr/>
          <p:nvPr/>
        </p:nvGrpSpPr>
        <p:grpSpPr>
          <a:xfrm>
            <a:off x="328336" y="2170514"/>
            <a:ext cx="2921912" cy="1392835"/>
            <a:chOff x="328336" y="2170514"/>
            <a:chExt cx="2921912" cy="1392835"/>
          </a:xfrm>
        </p:grpSpPr>
        <p:pic>
          <p:nvPicPr>
            <p:cNvPr id="164" name="Picture 163"/>
            <p:cNvPicPr>
              <a:picLocks noChangeAspect="1"/>
            </p:cNvPicPr>
            <p:nvPr>
              <p:custDataLst>
                <p:tags r:id="rId10"/>
              </p:custDataLst>
            </p:nvPr>
          </p:nvPicPr>
          <p:blipFill>
            <a:blip r:embed="rId21">
              <a:extLst>
                <a:ext uri="{28A0092B-C50C-407E-A947-70E740481C1C}">
                  <a14:useLocalDpi xmlns:a14="http://schemas.microsoft.com/office/drawing/2010/main" val="0"/>
                </a:ext>
              </a:extLst>
            </a:blip>
            <a:stretch>
              <a:fillRect/>
            </a:stretch>
          </p:blipFill>
          <p:spPr>
            <a:xfrm>
              <a:off x="328336" y="3024996"/>
              <a:ext cx="2302574" cy="538353"/>
            </a:xfrm>
            <a:prstGeom prst="rect">
              <a:avLst/>
            </a:prstGeom>
          </p:spPr>
        </p:pic>
        <p:pic>
          <p:nvPicPr>
            <p:cNvPr id="229" name="Picture 228"/>
            <p:cNvPicPr>
              <a:picLocks noChangeAspect="1"/>
            </p:cNvPicPr>
            <p:nvPr>
              <p:custDataLst>
                <p:tags r:id="rId11"/>
              </p:custDataLst>
            </p:nvPr>
          </p:nvPicPr>
          <p:blipFill>
            <a:blip r:embed="rId22">
              <a:extLst>
                <a:ext uri="{28A0092B-C50C-407E-A947-70E740481C1C}">
                  <a14:useLocalDpi xmlns:a14="http://schemas.microsoft.com/office/drawing/2010/main" val="0"/>
                </a:ext>
              </a:extLst>
            </a:blip>
            <a:stretch>
              <a:fillRect/>
            </a:stretch>
          </p:blipFill>
          <p:spPr>
            <a:xfrm>
              <a:off x="892810" y="2170514"/>
              <a:ext cx="2357438" cy="538353"/>
            </a:xfrm>
            <a:prstGeom prst="rect">
              <a:avLst/>
            </a:prstGeom>
          </p:spPr>
        </p:pic>
        <p:cxnSp>
          <p:nvCxnSpPr>
            <p:cNvPr id="142" name="Straight Arrow Connector 141"/>
            <p:cNvCxnSpPr>
              <a:stCxn id="170" idx="0"/>
            </p:cNvCxnSpPr>
            <p:nvPr/>
          </p:nvCxnSpPr>
          <p:spPr bwMode="auto">
            <a:xfrm flipH="1" flipV="1">
              <a:off x="2448835" y="2564463"/>
              <a:ext cx="90433" cy="448501"/>
            </a:xfrm>
            <a:prstGeom prst="straightConnector1">
              <a:avLst/>
            </a:prstGeom>
            <a:solidFill>
              <a:srgbClr val="00B8FF"/>
            </a:solidFill>
            <a:ln w="95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70" name="Rounded Rectangle 169"/>
            <p:cNvSpPr/>
            <p:nvPr/>
          </p:nvSpPr>
          <p:spPr bwMode="auto">
            <a:xfrm>
              <a:off x="2387676" y="3012964"/>
              <a:ext cx="303183" cy="312637"/>
            </a:xfrm>
            <a:prstGeom prst="roundRect">
              <a:avLst/>
            </a:prstGeom>
            <a:noFill/>
            <a:ln w="19050" cap="flat" cmpd="sng" algn="ctr">
              <a:solidFill>
                <a:schemeClr val="tx1"/>
              </a:solidFill>
              <a:prstDash val="dash"/>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grpSp>
      <p:grpSp>
        <p:nvGrpSpPr>
          <p:cNvPr id="175" name="Group 174"/>
          <p:cNvGrpSpPr/>
          <p:nvPr/>
        </p:nvGrpSpPr>
        <p:grpSpPr>
          <a:xfrm>
            <a:off x="4482356" y="2614655"/>
            <a:ext cx="1998652" cy="1141750"/>
            <a:chOff x="4482356" y="2618671"/>
            <a:chExt cx="1998652" cy="1141750"/>
          </a:xfrm>
        </p:grpSpPr>
        <p:pic>
          <p:nvPicPr>
            <p:cNvPr id="122" name="Picture 121"/>
            <p:cNvPicPr>
              <a:picLocks noChangeAspect="1"/>
            </p:cNvPicPr>
            <p:nvPr>
              <p:custDataLst>
                <p:tags r:id="rId7"/>
              </p:custDataLst>
            </p:nvPr>
          </p:nvPicPr>
          <p:blipFill>
            <a:blip r:embed="rId23">
              <a:extLst>
                <a:ext uri="{28A0092B-C50C-407E-A947-70E740481C1C}">
                  <a14:useLocalDpi xmlns:a14="http://schemas.microsoft.com/office/drawing/2010/main" val="0"/>
                </a:ext>
              </a:extLst>
            </a:blip>
            <a:stretch>
              <a:fillRect/>
            </a:stretch>
          </p:blipFill>
          <p:spPr>
            <a:xfrm>
              <a:off x="5558322" y="2618671"/>
              <a:ext cx="157734" cy="226314"/>
            </a:xfrm>
            <a:prstGeom prst="rect">
              <a:avLst/>
            </a:prstGeom>
          </p:spPr>
        </p:pic>
        <p:pic>
          <p:nvPicPr>
            <p:cNvPr id="284" name="Picture 283"/>
            <p:cNvPicPr>
              <a:picLocks noChangeAspect="1"/>
            </p:cNvPicPr>
            <p:nvPr>
              <p:custDataLst>
                <p:tags r:id="rId8"/>
              </p:custDataLst>
            </p:nvPr>
          </p:nvPicPr>
          <p:blipFill>
            <a:blip r:embed="rId24">
              <a:extLst>
                <a:ext uri="{28A0092B-C50C-407E-A947-70E740481C1C}">
                  <a14:useLocalDpi xmlns:a14="http://schemas.microsoft.com/office/drawing/2010/main" val="0"/>
                </a:ext>
              </a:extLst>
            </a:blip>
            <a:stretch>
              <a:fillRect/>
            </a:stretch>
          </p:blipFill>
          <p:spPr>
            <a:xfrm>
              <a:off x="6230691" y="3496388"/>
              <a:ext cx="250317" cy="264033"/>
            </a:xfrm>
            <a:prstGeom prst="rect">
              <a:avLst/>
            </a:prstGeom>
          </p:spPr>
        </p:pic>
        <p:pic>
          <p:nvPicPr>
            <p:cNvPr id="285" name="Picture 284"/>
            <p:cNvPicPr>
              <a:picLocks noChangeAspect="1"/>
            </p:cNvPicPr>
            <p:nvPr>
              <p:custDataLst>
                <p:tags r:id="rId9"/>
              </p:custDataLst>
            </p:nvPr>
          </p:nvPicPr>
          <p:blipFill>
            <a:blip r:embed="rId25">
              <a:extLst>
                <a:ext uri="{28A0092B-C50C-407E-A947-70E740481C1C}">
                  <a14:useLocalDpi xmlns:a14="http://schemas.microsoft.com/office/drawing/2010/main" val="0"/>
                </a:ext>
              </a:extLst>
            </a:blip>
            <a:stretch>
              <a:fillRect/>
            </a:stretch>
          </p:blipFill>
          <p:spPr>
            <a:xfrm>
              <a:off x="4482356" y="3492959"/>
              <a:ext cx="250317" cy="267462"/>
            </a:xfrm>
            <a:prstGeom prst="rect">
              <a:avLst/>
            </a:prstGeom>
          </p:spPr>
        </p:pic>
      </p:grpSp>
      <p:grpSp>
        <p:nvGrpSpPr>
          <p:cNvPr id="181" name="Group 180"/>
          <p:cNvGrpSpPr/>
          <p:nvPr/>
        </p:nvGrpSpPr>
        <p:grpSpPr>
          <a:xfrm>
            <a:off x="5099128" y="3488943"/>
            <a:ext cx="748377" cy="273606"/>
            <a:chOff x="5099128" y="3488943"/>
            <a:chExt cx="748377" cy="273606"/>
          </a:xfrm>
        </p:grpSpPr>
        <p:pic>
          <p:nvPicPr>
            <p:cNvPr id="179" name="Picture 178"/>
            <p:cNvPicPr>
              <a:picLocks noChangeAspect="1"/>
            </p:cNvPicPr>
            <p:nvPr>
              <p:custDataLst>
                <p:tags r:id="rId5"/>
              </p:custDataLst>
            </p:nvPr>
          </p:nvPicPr>
          <p:blipFill>
            <a:blip r:embed="rId26">
              <a:extLst>
                <a:ext uri="{28A0092B-C50C-407E-A947-70E740481C1C}">
                  <a14:useLocalDpi xmlns:a14="http://schemas.microsoft.com/office/drawing/2010/main" val="0"/>
                </a:ext>
              </a:extLst>
            </a:blip>
            <a:stretch>
              <a:fillRect/>
            </a:stretch>
          </p:blipFill>
          <p:spPr>
            <a:xfrm>
              <a:off x="5099128" y="3488943"/>
              <a:ext cx="243459" cy="267462"/>
            </a:xfrm>
            <a:prstGeom prst="rect">
              <a:avLst/>
            </a:prstGeom>
          </p:spPr>
        </p:pic>
        <p:pic>
          <p:nvPicPr>
            <p:cNvPr id="180" name="Picture 179"/>
            <p:cNvPicPr>
              <a:picLocks noChangeAspect="1"/>
            </p:cNvPicPr>
            <p:nvPr>
              <p:custDataLst>
                <p:tags r:id="rId6"/>
              </p:custDataLst>
            </p:nvPr>
          </p:nvPicPr>
          <p:blipFill>
            <a:blip r:embed="rId27">
              <a:extLst>
                <a:ext uri="{28A0092B-C50C-407E-A947-70E740481C1C}">
                  <a14:useLocalDpi xmlns:a14="http://schemas.microsoft.com/office/drawing/2010/main" val="0"/>
                </a:ext>
              </a:extLst>
            </a:blip>
            <a:stretch>
              <a:fillRect/>
            </a:stretch>
          </p:blipFill>
          <p:spPr>
            <a:xfrm>
              <a:off x="5604046" y="3498516"/>
              <a:ext cx="243459" cy="264033"/>
            </a:xfrm>
            <a:prstGeom prst="rect">
              <a:avLst/>
            </a:prstGeom>
          </p:spPr>
        </p:pic>
      </p:grpSp>
      <p:pic>
        <p:nvPicPr>
          <p:cNvPr id="182" name="Picture 181"/>
          <p:cNvPicPr>
            <a:picLocks noChangeAspect="1"/>
          </p:cNvPicPr>
          <p:nvPr>
            <p:custDataLst>
              <p:tags r:id="rId4"/>
            </p:custDataLst>
          </p:nvPr>
        </p:nvPicPr>
        <p:blipFill>
          <a:blip r:embed="rId28">
            <a:extLst>
              <a:ext uri="{28A0092B-C50C-407E-A947-70E740481C1C}">
                <a14:useLocalDpi xmlns:a14="http://schemas.microsoft.com/office/drawing/2010/main" val="0"/>
              </a:ext>
            </a:extLst>
          </a:blip>
          <a:stretch>
            <a:fillRect/>
          </a:stretch>
        </p:blipFill>
        <p:spPr>
          <a:xfrm>
            <a:off x="5241486" y="2674816"/>
            <a:ext cx="152591" cy="157734"/>
          </a:xfrm>
          <a:prstGeom prst="rect">
            <a:avLst/>
          </a:prstGeom>
        </p:spPr>
      </p:pic>
    </p:spTree>
    <p:extLst>
      <p:ext uri="{BB962C8B-B14F-4D97-AF65-F5344CB8AC3E}">
        <p14:creationId xmlns:p14="http://schemas.microsoft.com/office/powerpoint/2010/main" val="1916618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custDataLst>
              <p:tags r:id="rId1"/>
            </p:custDataLst>
          </p:nvPr>
        </p:nvPicPr>
        <p:blipFill>
          <a:blip r:embed="rId15">
            <a:extLst>
              <a:ext uri="{28A0092B-C50C-407E-A947-70E740481C1C}">
                <a14:useLocalDpi xmlns:a14="http://schemas.microsoft.com/office/drawing/2010/main" val="0"/>
              </a:ext>
            </a:extLst>
          </a:blip>
          <a:stretch>
            <a:fillRect/>
          </a:stretch>
        </p:blipFill>
        <p:spPr>
          <a:xfrm>
            <a:off x="3182539" y="2623249"/>
            <a:ext cx="2379726" cy="548640"/>
          </a:xfrm>
          <a:prstGeom prst="rect">
            <a:avLst/>
          </a:prstGeom>
        </p:spPr>
      </p:pic>
      <p:cxnSp>
        <p:nvCxnSpPr>
          <p:cNvPr id="479" name="Straight Connector 478"/>
          <p:cNvCxnSpPr/>
          <p:nvPr/>
        </p:nvCxnSpPr>
        <p:spPr>
          <a:xfrm flipH="1">
            <a:off x="4931974" y="3195171"/>
            <a:ext cx="531187" cy="2768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25052" y="533400"/>
            <a:ext cx="9169052" cy="836613"/>
          </a:xfrm>
        </p:spPr>
        <p:txBody>
          <a:bodyPr/>
          <a:lstStyle/>
          <a:p>
            <a:r>
              <a:rPr lang="en-US" dirty="0" smtClean="0"/>
              <a:t>Estimate </a:t>
            </a:r>
            <a:r>
              <a:rPr lang="en-US" i="1" dirty="0" smtClean="0">
                <a:latin typeface="Times New Roman" panose="02020603050405020304" pitchFamily="18" charset="0"/>
                <a:cs typeface="Times New Roman" panose="02020603050405020304" pitchFamily="18" charset="0"/>
              </a:rPr>
              <a:t>Z</a:t>
            </a:r>
            <a:r>
              <a:rPr lang="en-US" dirty="0" smtClean="0"/>
              <a:t> via Search on AND/OR Trees</a:t>
            </a:r>
            <a:endParaRPr lang="en-US" dirty="0"/>
          </a:p>
        </p:txBody>
      </p:sp>
      <p:pic>
        <p:nvPicPr>
          <p:cNvPr id="342" name="Picture 341"/>
          <p:cNvPicPr>
            <a:picLocks noChangeAspect="1"/>
          </p:cNvPicPr>
          <p:nvPr>
            <p:custDataLst>
              <p:tags r:id="rId2"/>
            </p:custDataLst>
          </p:nvPr>
        </p:nvPicPr>
        <p:blipFill>
          <a:blip r:embed="rId16" cstate="email">
            <a:extLst>
              <a:ext uri="{28A0092B-C50C-407E-A947-70E740481C1C}">
                <a14:useLocalDpi xmlns:a14="http://schemas.microsoft.com/office/drawing/2010/main" val="0"/>
              </a:ext>
            </a:extLst>
          </a:blip>
          <a:stretch>
            <a:fillRect/>
          </a:stretch>
        </p:blipFill>
        <p:spPr>
          <a:xfrm>
            <a:off x="57892" y="1392970"/>
            <a:ext cx="5133213" cy="572643"/>
          </a:xfrm>
          <a:prstGeom prst="rect">
            <a:avLst/>
          </a:prstGeom>
        </p:spPr>
      </p:pic>
      <p:sp>
        <p:nvSpPr>
          <p:cNvPr id="245" name="Slide Number Placeholder 3"/>
          <p:cNvSpPr>
            <a:spLocks noGrp="1"/>
          </p:cNvSpPr>
          <p:nvPr>
            <p:ph type="sldNum" idx="11"/>
          </p:nvPr>
        </p:nvSpPr>
        <p:spPr>
          <a:xfrm>
            <a:off x="6553200" y="6248400"/>
            <a:ext cx="2132013" cy="455613"/>
          </a:xfrm>
        </p:spPr>
        <p:txBody>
          <a:bodyPr/>
          <a:lstStyle/>
          <a:p>
            <a:r>
              <a:rPr lang="en-US" dirty="0" smtClean="0"/>
              <a:t>15</a:t>
            </a:r>
            <a:endParaRPr lang="en-US" dirty="0"/>
          </a:p>
        </p:txBody>
      </p:sp>
      <p:grpSp>
        <p:nvGrpSpPr>
          <p:cNvPr id="91" name="Group 90"/>
          <p:cNvGrpSpPr/>
          <p:nvPr/>
        </p:nvGrpSpPr>
        <p:grpSpPr>
          <a:xfrm>
            <a:off x="7438610" y="1352067"/>
            <a:ext cx="1577558" cy="1890415"/>
            <a:chOff x="7691275" y="786583"/>
            <a:chExt cx="1577558" cy="1890415"/>
          </a:xfrm>
        </p:grpSpPr>
        <p:grpSp>
          <p:nvGrpSpPr>
            <p:cNvPr id="92" name="Group 91"/>
            <p:cNvGrpSpPr/>
            <p:nvPr/>
          </p:nvGrpSpPr>
          <p:grpSpPr>
            <a:xfrm>
              <a:off x="7691275" y="786583"/>
              <a:ext cx="1192030" cy="1429899"/>
              <a:chOff x="2953223" y="2015537"/>
              <a:chExt cx="1295400" cy="1676294"/>
            </a:xfrm>
          </p:grpSpPr>
          <p:grpSp>
            <p:nvGrpSpPr>
              <p:cNvPr id="94" name="Group 93"/>
              <p:cNvGrpSpPr/>
              <p:nvPr/>
            </p:nvGrpSpPr>
            <p:grpSpPr>
              <a:xfrm>
                <a:off x="2953223" y="2015537"/>
                <a:ext cx="1295400" cy="1676294"/>
                <a:chOff x="2953223" y="2015537"/>
                <a:chExt cx="1295400" cy="1676294"/>
              </a:xfrm>
            </p:grpSpPr>
            <p:sp>
              <p:nvSpPr>
                <p:cNvPr id="97" name="Oval 96"/>
                <p:cNvSpPr/>
                <p:nvPr/>
              </p:nvSpPr>
              <p:spPr>
                <a:xfrm>
                  <a:off x="3623257" y="201553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98" name="Oval 97"/>
                <p:cNvSpPr/>
                <p:nvPr/>
              </p:nvSpPr>
              <p:spPr>
                <a:xfrm>
                  <a:off x="3623257" y="248540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99" name="Oval 98"/>
                <p:cNvSpPr/>
                <p:nvPr/>
              </p:nvSpPr>
              <p:spPr>
                <a:xfrm>
                  <a:off x="3265906" y="28847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100" name="Oval 99"/>
                <p:cNvSpPr/>
                <p:nvPr/>
              </p:nvSpPr>
              <p:spPr>
                <a:xfrm>
                  <a:off x="3980609" y="28847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101" name="Oval 100"/>
                <p:cNvSpPr/>
                <p:nvPr/>
              </p:nvSpPr>
              <p:spPr>
                <a:xfrm>
                  <a:off x="3980609" y="34059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102" name="Straight Connector 101"/>
                <p:cNvCxnSpPr>
                  <a:stCxn id="97" idx="4"/>
                  <a:endCxn id="98" idx="0"/>
                </p:cNvCxnSpPr>
                <p:nvPr/>
              </p:nvCxnSpPr>
              <p:spPr>
                <a:xfrm>
                  <a:off x="3757264" y="2301180"/>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a:stCxn id="98" idx="3"/>
                  <a:endCxn id="99" idx="0"/>
                </p:cNvCxnSpPr>
                <p:nvPr/>
              </p:nvCxnSpPr>
              <p:spPr>
                <a:xfrm flipH="1">
                  <a:off x="3399913" y="2729215"/>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stCxn id="98" idx="5"/>
                  <a:endCxn id="100" idx="0"/>
                </p:cNvCxnSpPr>
                <p:nvPr/>
              </p:nvCxnSpPr>
              <p:spPr>
                <a:xfrm>
                  <a:off x="3852021" y="2729215"/>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a:stCxn id="100" idx="4"/>
                  <a:endCxn id="101" idx="0"/>
                </p:cNvCxnSpPr>
                <p:nvPr/>
              </p:nvCxnSpPr>
              <p:spPr>
                <a:xfrm>
                  <a:off x="4114616" y="3170360"/>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Curved Connector 25"/>
                <p:cNvCxnSpPr>
                  <a:stCxn id="98" idx="4"/>
                  <a:endCxn id="109" idx="0"/>
                </p:cNvCxnSpPr>
                <p:nvPr/>
              </p:nvCxnSpPr>
              <p:spPr>
                <a:xfrm>
                  <a:off x="3757264" y="2771046"/>
                  <a:ext cx="0" cy="635142"/>
                </a:xfrm>
                <a:prstGeom prst="straightConnector1">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7" name="Curved Connector 31"/>
                <p:cNvCxnSpPr>
                  <a:stCxn id="97" idx="6"/>
                  <a:endCxn id="101" idx="6"/>
                </p:cNvCxnSpPr>
                <p:nvPr/>
              </p:nvCxnSpPr>
              <p:spPr>
                <a:xfrm>
                  <a:off x="3891271" y="2158359"/>
                  <a:ext cx="357352" cy="1390412"/>
                </a:xfrm>
                <a:prstGeom prst="curvedConnector3">
                  <a:avLst>
                    <a:gd name="adj1" fmla="val 163971"/>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2953223" y="34061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109" name="Oval 108"/>
                <p:cNvSpPr/>
                <p:nvPr/>
              </p:nvSpPr>
              <p:spPr>
                <a:xfrm>
                  <a:off x="3623257" y="34061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10" name="Straight Connector 109"/>
                <p:cNvCxnSpPr>
                  <a:stCxn id="99" idx="3"/>
                  <a:endCxn id="108" idx="0"/>
                </p:cNvCxnSpPr>
                <p:nvPr/>
              </p:nvCxnSpPr>
              <p:spPr>
                <a:xfrm flipH="1">
                  <a:off x="3087230" y="3128529"/>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a:stCxn id="99" idx="5"/>
                  <a:endCxn id="109" idx="0"/>
                </p:cNvCxnSpPr>
                <p:nvPr/>
              </p:nvCxnSpPr>
              <p:spPr>
                <a:xfrm>
                  <a:off x="3494670" y="3128529"/>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5" name="Curved Connector 31"/>
              <p:cNvCxnSpPr>
                <a:stCxn id="98" idx="2"/>
              </p:cNvCxnSpPr>
              <p:nvPr/>
            </p:nvCxnSpPr>
            <p:spPr>
              <a:xfrm rot="10800000" flipV="1">
                <a:off x="3087231" y="2628225"/>
                <a:ext cx="536027" cy="735880"/>
              </a:xfrm>
              <a:prstGeom prst="curvedConnector2">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6" name="Curved Connector 95"/>
              <p:cNvCxnSpPr>
                <a:stCxn id="97" idx="2"/>
              </p:cNvCxnSpPr>
              <p:nvPr/>
            </p:nvCxnSpPr>
            <p:spPr>
              <a:xfrm rot="10800000" flipV="1">
                <a:off x="3087231" y="2158359"/>
                <a:ext cx="536027" cy="1247590"/>
              </a:xfrm>
              <a:prstGeom prst="curvedConnector2">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7771326" y="2276888"/>
              <a:ext cx="1497507" cy="400110"/>
            </a:xfrm>
            <a:prstGeom prst="rect">
              <a:avLst/>
            </a:prstGeom>
            <a:noFill/>
          </p:spPr>
          <p:txBody>
            <a:bodyPr wrap="square" rtlCol="0">
              <a:spAutoFit/>
            </a:bodyPr>
            <a:lstStyle/>
            <a:p>
              <a:r>
                <a:rPr lang="en-US" sz="2000" b="1" dirty="0">
                  <a:solidFill>
                    <a:srgbClr val="000000"/>
                  </a:solidFill>
                </a:rPr>
                <a:t>p</a:t>
              </a:r>
              <a:r>
                <a:rPr lang="en-US" sz="2000" b="1" dirty="0" smtClean="0">
                  <a:solidFill>
                    <a:srgbClr val="000000"/>
                  </a:solidFill>
                </a:rPr>
                <a:t>seudo tree</a:t>
              </a:r>
              <a:endParaRPr lang="en-US" sz="2000" dirty="0" smtClean="0">
                <a:solidFill>
                  <a:srgbClr val="000000"/>
                </a:solidFill>
                <a:latin typeface="+mn-lt"/>
              </a:endParaRPr>
            </a:p>
          </p:txBody>
        </p:sp>
      </p:grpSp>
      <p:grpSp>
        <p:nvGrpSpPr>
          <p:cNvPr id="11" name="Group 10"/>
          <p:cNvGrpSpPr/>
          <p:nvPr/>
        </p:nvGrpSpPr>
        <p:grpSpPr>
          <a:xfrm>
            <a:off x="3250830" y="3687463"/>
            <a:ext cx="3478324" cy="1206123"/>
            <a:chOff x="3250830" y="3687463"/>
            <a:chExt cx="3478324" cy="1206123"/>
          </a:xfrm>
        </p:grpSpPr>
        <p:cxnSp>
          <p:nvCxnSpPr>
            <p:cNvPr id="480" name="Straight Connector 479"/>
            <p:cNvCxnSpPr/>
            <p:nvPr/>
          </p:nvCxnSpPr>
          <p:spPr>
            <a:xfrm>
              <a:off x="4931974" y="3687463"/>
              <a:ext cx="3105" cy="2859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a:stCxn id="251" idx="4"/>
            </p:cNvCxnSpPr>
            <p:nvPr/>
          </p:nvCxnSpPr>
          <p:spPr>
            <a:xfrm>
              <a:off x="4939095" y="4263067"/>
              <a:ext cx="377150" cy="372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Oval 250"/>
            <p:cNvSpPr/>
            <p:nvPr/>
          </p:nvSpPr>
          <p:spPr>
            <a:xfrm>
              <a:off x="4805088" y="397742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262" name="Straight Connector 261"/>
            <p:cNvCxnSpPr>
              <a:stCxn id="251" idx="4"/>
              <a:endCxn id="263" idx="0"/>
            </p:cNvCxnSpPr>
            <p:nvPr/>
          </p:nvCxnSpPr>
          <p:spPr>
            <a:xfrm flipH="1">
              <a:off x="4555583" y="4263067"/>
              <a:ext cx="383512" cy="385789"/>
            </a:xfrm>
            <a:prstGeom prst="line">
              <a:avLst/>
            </a:prstGeom>
            <a:solidFill>
              <a:srgbClr val="99CCFF"/>
            </a:solidFill>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3" name="Rectangle 28"/>
            <p:cNvSpPr>
              <a:spLocks noChangeAspect="1" noChangeArrowheads="1"/>
            </p:cNvSpPr>
            <p:nvPr/>
          </p:nvSpPr>
          <p:spPr bwMode="auto">
            <a:xfrm>
              <a:off x="4491618" y="464885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4" name="Rectangle 28"/>
            <p:cNvSpPr>
              <a:spLocks noChangeAspect="1" noChangeArrowheads="1"/>
            </p:cNvSpPr>
            <p:nvPr/>
          </p:nvSpPr>
          <p:spPr bwMode="auto">
            <a:xfrm>
              <a:off x="5256296" y="463967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pic>
          <p:nvPicPr>
            <p:cNvPr id="134" name="Picture 133"/>
            <p:cNvPicPr>
              <a:picLocks noChangeAspect="1"/>
            </p:cNvPicPr>
            <p:nvPr>
              <p:custDataLst>
                <p:tags r:id="rId9"/>
              </p:custDataLst>
            </p:nvPr>
          </p:nvPicPr>
          <p:blipFill>
            <a:blip r:embed="rId17">
              <a:extLst>
                <a:ext uri="{28A0092B-C50C-407E-A947-70E740481C1C}">
                  <a14:useLocalDpi xmlns:a14="http://schemas.microsoft.com/office/drawing/2010/main" val="0"/>
                </a:ext>
              </a:extLst>
            </a:blip>
            <a:stretch>
              <a:fillRect/>
            </a:stretch>
          </p:blipFill>
          <p:spPr>
            <a:xfrm>
              <a:off x="3945808" y="4626124"/>
              <a:ext cx="390906" cy="267462"/>
            </a:xfrm>
            <a:prstGeom prst="rect">
              <a:avLst/>
            </a:prstGeom>
          </p:spPr>
        </p:pic>
        <p:pic>
          <p:nvPicPr>
            <p:cNvPr id="136" name="Picture 135"/>
            <p:cNvPicPr>
              <a:picLocks noChangeAspect="1"/>
            </p:cNvPicPr>
            <p:nvPr>
              <p:custDataLst>
                <p:tags r:id="rId10"/>
              </p:custDataLst>
            </p:nvPr>
          </p:nvPicPr>
          <p:blipFill>
            <a:blip r:embed="rId18">
              <a:extLst>
                <a:ext uri="{28A0092B-C50C-407E-A947-70E740481C1C}">
                  <a14:useLocalDpi xmlns:a14="http://schemas.microsoft.com/office/drawing/2010/main" val="0"/>
                </a:ext>
              </a:extLst>
            </a:blip>
            <a:stretch>
              <a:fillRect/>
            </a:stretch>
          </p:blipFill>
          <p:spPr>
            <a:xfrm>
              <a:off x="5579450" y="4626124"/>
              <a:ext cx="390906" cy="267462"/>
            </a:xfrm>
            <a:prstGeom prst="rect">
              <a:avLst/>
            </a:prstGeom>
          </p:spPr>
        </p:pic>
        <p:pic>
          <p:nvPicPr>
            <p:cNvPr id="146" name="Picture 145"/>
            <p:cNvPicPr>
              <a:picLocks noChangeAspect="1"/>
            </p:cNvPicPr>
            <p:nvPr>
              <p:custDataLst>
                <p:tags r:id="rId11"/>
              </p:custDataLst>
            </p:nvPr>
          </p:nvPicPr>
          <p:blipFill>
            <a:blip r:embed="rId19">
              <a:extLst>
                <a:ext uri="{28A0092B-C50C-407E-A947-70E740481C1C}">
                  <a14:useLocalDpi xmlns:a14="http://schemas.microsoft.com/office/drawing/2010/main" val="0"/>
                </a:ext>
              </a:extLst>
            </a:blip>
            <a:stretch>
              <a:fillRect/>
            </a:stretch>
          </p:blipFill>
          <p:spPr>
            <a:xfrm>
              <a:off x="3250830" y="4347253"/>
              <a:ext cx="1395984" cy="204216"/>
            </a:xfrm>
            <a:prstGeom prst="rect">
              <a:avLst/>
            </a:prstGeom>
          </p:spPr>
        </p:pic>
        <p:pic>
          <p:nvPicPr>
            <p:cNvPr id="147" name="Picture 146"/>
            <p:cNvPicPr>
              <a:picLocks noChangeAspect="1"/>
            </p:cNvPicPr>
            <p:nvPr>
              <p:custDataLst>
                <p:tags r:id="rId12"/>
              </p:custDataLst>
            </p:nvPr>
          </p:nvPicPr>
          <p:blipFill>
            <a:blip r:embed="rId20">
              <a:extLst>
                <a:ext uri="{28A0092B-C50C-407E-A947-70E740481C1C}">
                  <a14:useLocalDpi xmlns:a14="http://schemas.microsoft.com/office/drawing/2010/main" val="0"/>
                </a:ext>
              </a:extLst>
            </a:blip>
            <a:stretch>
              <a:fillRect/>
            </a:stretch>
          </p:blipFill>
          <p:spPr>
            <a:xfrm>
              <a:off x="5333170" y="4344937"/>
              <a:ext cx="1395984" cy="204216"/>
            </a:xfrm>
            <a:prstGeom prst="rect">
              <a:avLst/>
            </a:prstGeom>
          </p:spPr>
        </p:pic>
      </p:grpSp>
      <p:grpSp>
        <p:nvGrpSpPr>
          <p:cNvPr id="15" name="Group 14"/>
          <p:cNvGrpSpPr/>
          <p:nvPr/>
        </p:nvGrpSpPr>
        <p:grpSpPr>
          <a:xfrm>
            <a:off x="1442947" y="3466852"/>
            <a:ext cx="3493043" cy="538353"/>
            <a:chOff x="1442947" y="3466852"/>
            <a:chExt cx="3493043" cy="538353"/>
          </a:xfrm>
        </p:grpSpPr>
        <p:pic>
          <p:nvPicPr>
            <p:cNvPr id="9" name="Picture 8"/>
            <p:cNvPicPr>
              <a:picLocks noChangeAspect="1"/>
            </p:cNvPicPr>
            <p:nvPr>
              <p:custDataLst>
                <p:tags r:id="rId8"/>
              </p:custDataLst>
            </p:nvPr>
          </p:nvPicPr>
          <p:blipFill>
            <a:blip r:embed="rId21">
              <a:extLst>
                <a:ext uri="{28A0092B-C50C-407E-A947-70E740481C1C}">
                  <a14:useLocalDpi xmlns:a14="http://schemas.microsoft.com/office/drawing/2010/main" val="0"/>
                </a:ext>
              </a:extLst>
            </a:blip>
            <a:stretch>
              <a:fillRect/>
            </a:stretch>
          </p:blipFill>
          <p:spPr>
            <a:xfrm>
              <a:off x="1442947" y="3466852"/>
              <a:ext cx="3298698" cy="538353"/>
            </a:xfrm>
            <a:prstGeom prst="rect">
              <a:avLst/>
            </a:prstGeom>
          </p:spPr>
        </p:pic>
        <p:cxnSp>
          <p:nvCxnSpPr>
            <p:cNvPr id="82" name="Straight Arrow Connector 81"/>
            <p:cNvCxnSpPr/>
            <p:nvPr/>
          </p:nvCxnSpPr>
          <p:spPr bwMode="auto">
            <a:xfrm flipV="1">
              <a:off x="4927064" y="3679447"/>
              <a:ext cx="8926" cy="273914"/>
            </a:xfrm>
            <a:prstGeom prst="straightConnector1">
              <a:avLst/>
            </a:prstGeom>
            <a:solidFill>
              <a:srgbClr val="00B8FF"/>
            </a:solidFill>
            <a:ln w="50800" cap="flat" cmpd="sng" algn="ctr">
              <a:solidFill>
                <a:srgbClr val="0000FF"/>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grpSp>
      <p:sp>
        <p:nvSpPr>
          <p:cNvPr id="250" name="Oval 249"/>
          <p:cNvSpPr/>
          <p:nvPr/>
        </p:nvSpPr>
        <p:spPr>
          <a:xfrm>
            <a:off x="5333170" y="29135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cxnSp>
        <p:nvCxnSpPr>
          <p:cNvPr id="253" name="Straight Connector 252"/>
          <p:cNvCxnSpPr>
            <a:stCxn id="250" idx="4"/>
            <a:endCxn id="260" idx="0"/>
          </p:cNvCxnSpPr>
          <p:nvPr/>
        </p:nvCxnSpPr>
        <p:spPr>
          <a:xfrm>
            <a:off x="5467177" y="3199187"/>
            <a:ext cx="540655" cy="2676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28"/>
          <p:cNvSpPr>
            <a:spLocks noChangeAspect="1" noChangeArrowheads="1"/>
          </p:cNvSpPr>
          <p:nvPr/>
        </p:nvSpPr>
        <p:spPr bwMode="auto">
          <a:xfrm>
            <a:off x="4872025" y="34760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0" name="Rectangle 28"/>
          <p:cNvSpPr>
            <a:spLocks noChangeAspect="1" noChangeArrowheads="1"/>
          </p:cNvSpPr>
          <p:nvPr/>
        </p:nvSpPr>
        <p:spPr bwMode="auto">
          <a:xfrm>
            <a:off x="5943867" y="346685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pic>
        <p:nvPicPr>
          <p:cNvPr id="122" name="Picture 121"/>
          <p:cNvPicPr>
            <a:picLocks noChangeAspect="1"/>
          </p:cNvPicPr>
          <p:nvPr>
            <p:custDataLst>
              <p:tags r:id="rId3"/>
            </p:custDataLst>
          </p:nvPr>
        </p:nvPicPr>
        <p:blipFill>
          <a:blip r:embed="rId22">
            <a:extLst>
              <a:ext uri="{28A0092B-C50C-407E-A947-70E740481C1C}">
                <a14:useLocalDpi xmlns:a14="http://schemas.microsoft.com/office/drawing/2010/main" val="0"/>
              </a:ext>
            </a:extLst>
          </a:blip>
          <a:stretch>
            <a:fillRect/>
          </a:stretch>
        </p:blipFill>
        <p:spPr>
          <a:xfrm>
            <a:off x="5401908" y="2630703"/>
            <a:ext cx="157734" cy="226314"/>
          </a:xfrm>
          <a:prstGeom prst="rect">
            <a:avLst/>
          </a:prstGeom>
        </p:spPr>
      </p:pic>
      <p:pic>
        <p:nvPicPr>
          <p:cNvPr id="130" name="Picture 129"/>
          <p:cNvPicPr>
            <a:picLocks noChangeAspect="1"/>
          </p:cNvPicPr>
          <p:nvPr>
            <p:custDataLst>
              <p:tags r:id="rId4"/>
            </p:custDataLst>
          </p:nvPr>
        </p:nvPicPr>
        <p:blipFill>
          <a:blip r:embed="rId23">
            <a:extLst>
              <a:ext uri="{28A0092B-C50C-407E-A947-70E740481C1C}">
                <a14:useLocalDpi xmlns:a14="http://schemas.microsoft.com/office/drawing/2010/main" val="0"/>
              </a:ext>
            </a:extLst>
          </a:blip>
          <a:stretch>
            <a:fillRect/>
          </a:stretch>
        </p:blipFill>
        <p:spPr>
          <a:xfrm>
            <a:off x="6230691" y="3496388"/>
            <a:ext cx="250317" cy="264033"/>
          </a:xfrm>
          <a:prstGeom prst="rect">
            <a:avLst/>
          </a:prstGeom>
        </p:spPr>
      </p:pic>
      <p:pic>
        <p:nvPicPr>
          <p:cNvPr id="132" name="Picture 131"/>
          <p:cNvPicPr>
            <a:picLocks noChangeAspect="1"/>
          </p:cNvPicPr>
          <p:nvPr>
            <p:custDataLst>
              <p:tags r:id="rId5"/>
            </p:custDataLst>
          </p:nvPr>
        </p:nvPicPr>
        <p:blipFill>
          <a:blip r:embed="rId24">
            <a:extLst>
              <a:ext uri="{28A0092B-C50C-407E-A947-70E740481C1C}">
                <a14:useLocalDpi xmlns:a14="http://schemas.microsoft.com/office/drawing/2010/main" val="0"/>
              </a:ext>
            </a:extLst>
          </a:blip>
          <a:stretch>
            <a:fillRect/>
          </a:stretch>
        </p:blipFill>
        <p:spPr>
          <a:xfrm>
            <a:off x="4356753" y="3136831"/>
            <a:ext cx="771144" cy="204216"/>
          </a:xfrm>
          <a:prstGeom prst="rect">
            <a:avLst/>
          </a:prstGeom>
        </p:spPr>
      </p:pic>
      <p:pic>
        <p:nvPicPr>
          <p:cNvPr id="133" name="Picture 132"/>
          <p:cNvPicPr>
            <a:picLocks noChangeAspect="1"/>
          </p:cNvPicPr>
          <p:nvPr>
            <p:custDataLst>
              <p:tags r:id="rId6"/>
            </p:custDataLst>
          </p:nvPr>
        </p:nvPicPr>
        <p:blipFill>
          <a:blip r:embed="rId25">
            <a:extLst>
              <a:ext uri="{28A0092B-C50C-407E-A947-70E740481C1C}">
                <a14:useLocalDpi xmlns:a14="http://schemas.microsoft.com/office/drawing/2010/main" val="0"/>
              </a:ext>
            </a:extLst>
          </a:blip>
          <a:stretch>
            <a:fillRect/>
          </a:stretch>
        </p:blipFill>
        <p:spPr>
          <a:xfrm>
            <a:off x="5862068" y="3133417"/>
            <a:ext cx="771144" cy="204216"/>
          </a:xfrm>
          <a:prstGeom prst="rect">
            <a:avLst/>
          </a:prstGeom>
        </p:spPr>
      </p:pic>
      <p:pic>
        <p:nvPicPr>
          <p:cNvPr id="14" name="Picture 13"/>
          <p:cNvPicPr>
            <a:picLocks noChangeAspect="1"/>
          </p:cNvPicPr>
          <p:nvPr>
            <p:custDataLst>
              <p:tags r:id="rId7"/>
            </p:custDataLst>
          </p:nvPr>
        </p:nvPicPr>
        <p:blipFill>
          <a:blip r:embed="rId26">
            <a:extLst>
              <a:ext uri="{28A0092B-C50C-407E-A947-70E740481C1C}">
                <a14:useLocalDpi xmlns:a14="http://schemas.microsoft.com/office/drawing/2010/main" val="0"/>
              </a:ext>
            </a:extLst>
          </a:blip>
          <a:stretch>
            <a:fillRect/>
          </a:stretch>
        </p:blipFill>
        <p:spPr>
          <a:xfrm>
            <a:off x="4482356" y="3492959"/>
            <a:ext cx="250317" cy="267462"/>
          </a:xfrm>
          <a:prstGeom prst="rect">
            <a:avLst/>
          </a:prstGeom>
        </p:spPr>
      </p:pic>
      <p:cxnSp>
        <p:nvCxnSpPr>
          <p:cNvPr id="87" name="Straight Arrow Connector 86"/>
          <p:cNvCxnSpPr/>
          <p:nvPr/>
        </p:nvCxnSpPr>
        <p:spPr bwMode="auto">
          <a:xfrm flipV="1">
            <a:off x="4923958" y="3199187"/>
            <a:ext cx="531187" cy="276848"/>
          </a:xfrm>
          <a:prstGeom prst="straightConnector1">
            <a:avLst/>
          </a:prstGeom>
          <a:solidFill>
            <a:srgbClr val="00B8FF"/>
          </a:solidFill>
          <a:ln w="50800" cap="flat" cmpd="sng" algn="ctr">
            <a:solidFill>
              <a:srgbClr val="0000FF"/>
            </a:solidFill>
            <a:prstDash val="solid"/>
            <a:round/>
            <a:headEnd type="none" w="med" len="med"/>
            <a:tailEnd type="triangle"/>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672835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5"/>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a:t>
            </a:r>
            <a:endParaRPr lang="en-US" dirty="0"/>
          </a:p>
        </p:txBody>
      </p:sp>
      <p:sp>
        <p:nvSpPr>
          <p:cNvPr id="3" name="Content Placeholder 2"/>
          <p:cNvSpPr>
            <a:spLocks noGrp="1"/>
          </p:cNvSpPr>
          <p:nvPr>
            <p:ph idx="1"/>
          </p:nvPr>
        </p:nvSpPr>
        <p:spPr>
          <a:xfrm>
            <a:off x="457200" y="1447800"/>
            <a:ext cx="8494295" cy="4648200"/>
          </a:xfrm>
        </p:spPr>
        <p:txBody>
          <a:bodyPr/>
          <a:lstStyle/>
          <a:p>
            <a:r>
              <a:rPr lang="en-US" dirty="0" smtClean="0"/>
              <a:t>How to design high-quality heuristics?</a:t>
            </a:r>
          </a:p>
          <a:p>
            <a:pPr lvl="1"/>
            <a:r>
              <a:rPr lang="en-US" dirty="0" smtClean="0"/>
              <a:t>Quality </a:t>
            </a:r>
            <a:r>
              <a:rPr lang="en-US" dirty="0"/>
              <a:t>of the estimate largely depends on the quality of </a:t>
            </a:r>
            <a:r>
              <a:rPr lang="en-US" dirty="0" smtClean="0"/>
              <a:t>heuristics</a:t>
            </a:r>
          </a:p>
        </p:txBody>
      </p:sp>
      <p:sp>
        <p:nvSpPr>
          <p:cNvPr id="4" name="Slide Number Placeholder 3"/>
          <p:cNvSpPr>
            <a:spLocks noGrp="1"/>
          </p:cNvSpPr>
          <p:nvPr>
            <p:ph type="sldNum" idx="11"/>
          </p:nvPr>
        </p:nvSpPr>
        <p:spPr/>
        <p:txBody>
          <a:bodyPr/>
          <a:lstStyle/>
          <a:p>
            <a:fld id="{7C7EBC6B-15C4-40EC-9541-A04D2D5C7D2C}" type="slidenum">
              <a:rPr lang="en-US" smtClean="0"/>
              <a:t>14</a:t>
            </a:fld>
            <a:endParaRPr lang="en-US" dirty="0"/>
          </a:p>
        </p:txBody>
      </p:sp>
    </p:spTree>
    <p:extLst>
      <p:ext uri="{BB962C8B-B14F-4D97-AF65-F5344CB8AC3E}">
        <p14:creationId xmlns:p14="http://schemas.microsoft.com/office/powerpoint/2010/main" val="15861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TextBox 213"/>
          <p:cNvSpPr txBox="1">
            <a:spLocks noChangeArrowheads="1"/>
          </p:cNvSpPr>
          <p:nvPr/>
        </p:nvSpPr>
        <p:spPr bwMode="auto">
          <a:xfrm>
            <a:off x="8392939" y="4907406"/>
            <a:ext cx="733893" cy="320040"/>
          </a:xfrm>
          <a:prstGeom prst="rect">
            <a:avLst/>
          </a:prstGeom>
          <a:noFill/>
          <a:ln w="31750">
            <a:noFill/>
            <a:miter lim="800000"/>
            <a:headEnd/>
            <a:tailEnd/>
          </a:ln>
        </p:spPr>
        <p:txBody>
          <a:bodyPr wrap="none">
            <a:spAutoFit/>
          </a:bodyPr>
          <a:lstStyle/>
          <a:p>
            <a:r>
              <a:rPr lang="el-GR" sz="1400" b="1" dirty="0" smtClean="0">
                <a:solidFill>
                  <a:srgbClr val="FF0000"/>
                </a:solidFill>
              </a:rPr>
              <a:t>λ</a:t>
            </a:r>
            <a:r>
              <a:rPr lang="en-US" sz="1400" b="1" baseline="30000" dirty="0" smtClean="0">
                <a:solidFill>
                  <a:srgbClr val="FF0000"/>
                </a:solidFill>
              </a:rPr>
              <a:t>G</a:t>
            </a:r>
            <a:r>
              <a:rPr lang="en-US" sz="1400" b="1" dirty="0" smtClean="0">
                <a:solidFill>
                  <a:srgbClr val="FF0000"/>
                </a:solidFill>
              </a:rPr>
              <a:t> </a:t>
            </a:r>
            <a:r>
              <a:rPr lang="en-US" sz="1400" b="1" dirty="0">
                <a:solidFill>
                  <a:srgbClr val="FF0000"/>
                </a:solidFill>
              </a:rPr>
              <a:t>(A,F)</a:t>
            </a:r>
          </a:p>
        </p:txBody>
      </p:sp>
      <p:sp>
        <p:nvSpPr>
          <p:cNvPr id="7" name="Slide Number Placeholder 6"/>
          <p:cNvSpPr>
            <a:spLocks noGrp="1"/>
          </p:cNvSpPr>
          <p:nvPr>
            <p:ph type="sldNum" idx="11"/>
          </p:nvPr>
        </p:nvSpPr>
        <p:spPr>
          <a:xfrm>
            <a:off x="6962047" y="6032884"/>
            <a:ext cx="2132013" cy="455613"/>
          </a:xfrm>
        </p:spPr>
        <p:txBody>
          <a:bodyPr/>
          <a:lstStyle/>
          <a:p>
            <a:fld id="{7C7EBC6B-15C4-40EC-9541-A04D2D5C7D2C}" type="slidenum">
              <a:rPr lang="en-US" smtClean="0"/>
              <a:t>15</a:t>
            </a:fld>
            <a:endParaRPr lang="en-US"/>
          </a:p>
        </p:txBody>
      </p:sp>
      <p:sp>
        <p:nvSpPr>
          <p:cNvPr id="6" name="Title 5"/>
          <p:cNvSpPr>
            <a:spLocks noGrp="1"/>
          </p:cNvSpPr>
          <p:nvPr>
            <p:ph type="title"/>
          </p:nvPr>
        </p:nvSpPr>
        <p:spPr>
          <a:xfrm>
            <a:off x="108291" y="533400"/>
            <a:ext cx="8836720" cy="836613"/>
          </a:xfrm>
        </p:spPr>
        <p:txBody>
          <a:bodyPr/>
          <a:lstStyle/>
          <a:p>
            <a:r>
              <a:rPr lang="en-US" sz="4000" dirty="0" smtClean="0"/>
              <a:t>Weighted Mini-Bucket (WMB) Heuristics</a:t>
            </a:r>
            <a:endParaRPr lang="en-US" sz="4000" dirty="0"/>
          </a:p>
        </p:txBody>
      </p:sp>
      <p:pic>
        <p:nvPicPr>
          <p:cNvPr id="10" name="Picture 9"/>
          <p:cNvPicPr>
            <a:picLocks noChangeAspect="1"/>
          </p:cNvPicPr>
          <p:nvPr>
            <p:custDataLst>
              <p:tags r:id="rId1"/>
            </p:custDataLst>
          </p:nvPr>
        </p:nvPicPr>
        <p:blipFill>
          <a:blip r:embed="rId7" cstate="email">
            <a:extLst>
              <a:ext uri="{28A0092B-C50C-407E-A947-70E740481C1C}">
                <a14:useLocalDpi xmlns:a14="http://schemas.microsoft.com/office/drawing/2010/main" val="0"/>
              </a:ext>
            </a:extLst>
          </a:blip>
          <a:stretch>
            <a:fillRect/>
          </a:stretch>
        </p:blipFill>
        <p:spPr>
          <a:xfrm>
            <a:off x="453446" y="2179607"/>
            <a:ext cx="4747451" cy="1011555"/>
          </a:xfrm>
          <a:prstGeom prst="rect">
            <a:avLst/>
          </a:prstGeom>
        </p:spPr>
      </p:pic>
      <p:grpSp>
        <p:nvGrpSpPr>
          <p:cNvPr id="11" name="Group 10"/>
          <p:cNvGrpSpPr/>
          <p:nvPr/>
        </p:nvGrpSpPr>
        <p:grpSpPr>
          <a:xfrm>
            <a:off x="4669203" y="3237093"/>
            <a:ext cx="4119394" cy="2550598"/>
            <a:chOff x="4536851" y="3237093"/>
            <a:chExt cx="4119394" cy="2550598"/>
          </a:xfrm>
        </p:grpSpPr>
        <p:sp>
          <p:nvSpPr>
            <p:cNvPr id="189" name="Rounded Rectangle 188"/>
            <p:cNvSpPr/>
            <p:nvPr/>
          </p:nvSpPr>
          <p:spPr>
            <a:xfrm>
              <a:off x="6756360" y="3265535"/>
              <a:ext cx="619828"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190" name="TextBox 5"/>
            <p:cNvSpPr txBox="1">
              <a:spLocks noChangeArrowheads="1"/>
            </p:cNvSpPr>
            <p:nvPr/>
          </p:nvSpPr>
          <p:spPr bwMode="auto">
            <a:xfrm>
              <a:off x="6545055" y="3237093"/>
              <a:ext cx="286873" cy="320040"/>
            </a:xfrm>
            <a:prstGeom prst="rect">
              <a:avLst/>
            </a:prstGeom>
            <a:noFill/>
            <a:ln w="31750">
              <a:noFill/>
              <a:miter lim="800000"/>
              <a:headEnd/>
              <a:tailEnd/>
            </a:ln>
          </p:spPr>
          <p:txBody>
            <a:bodyPr wrap="none">
              <a:spAutoFit/>
            </a:bodyPr>
            <a:lstStyle/>
            <a:p>
              <a:r>
                <a:rPr lang="en-US" sz="1400" dirty="0"/>
                <a:t>A</a:t>
              </a:r>
            </a:p>
          </p:txBody>
        </p:sp>
        <p:sp>
          <p:nvSpPr>
            <p:cNvPr id="191" name="Rounded Rectangle 190"/>
            <p:cNvSpPr/>
            <p:nvPr/>
          </p:nvSpPr>
          <p:spPr>
            <a:xfrm>
              <a:off x="6756360" y="3860855"/>
              <a:ext cx="619827"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f(A,B)</a:t>
              </a:r>
            </a:p>
          </p:txBody>
        </p:sp>
        <p:sp>
          <p:nvSpPr>
            <p:cNvPr id="192" name="TextBox 7"/>
            <p:cNvSpPr txBox="1">
              <a:spLocks noChangeArrowheads="1"/>
            </p:cNvSpPr>
            <p:nvPr/>
          </p:nvSpPr>
          <p:spPr bwMode="auto">
            <a:xfrm>
              <a:off x="6553143" y="3841896"/>
              <a:ext cx="280685" cy="320040"/>
            </a:xfrm>
            <a:prstGeom prst="rect">
              <a:avLst/>
            </a:prstGeom>
            <a:noFill/>
            <a:ln w="31750">
              <a:noFill/>
              <a:miter lim="800000"/>
              <a:headEnd/>
              <a:tailEnd/>
            </a:ln>
          </p:spPr>
          <p:txBody>
            <a:bodyPr wrap="none">
              <a:spAutoFit/>
            </a:bodyPr>
            <a:lstStyle/>
            <a:p>
              <a:r>
                <a:rPr lang="en-US" sz="1400" dirty="0"/>
                <a:t>B</a:t>
              </a:r>
            </a:p>
          </p:txBody>
        </p:sp>
        <p:sp>
          <p:nvSpPr>
            <p:cNvPr id="193" name="Rounded Rectangle 192"/>
            <p:cNvSpPr/>
            <p:nvPr/>
          </p:nvSpPr>
          <p:spPr>
            <a:xfrm>
              <a:off x="6249229" y="4563279"/>
              <a:ext cx="619827"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f(B,C)</a:t>
              </a:r>
            </a:p>
          </p:txBody>
        </p:sp>
        <p:sp>
          <p:nvSpPr>
            <p:cNvPr id="194" name="TextBox 9"/>
            <p:cNvSpPr txBox="1">
              <a:spLocks noChangeArrowheads="1"/>
            </p:cNvSpPr>
            <p:nvPr/>
          </p:nvSpPr>
          <p:spPr bwMode="auto">
            <a:xfrm>
              <a:off x="6009751" y="4530100"/>
              <a:ext cx="278767" cy="320040"/>
            </a:xfrm>
            <a:prstGeom prst="rect">
              <a:avLst/>
            </a:prstGeom>
            <a:noFill/>
            <a:ln w="31750">
              <a:noFill/>
              <a:miter lim="800000"/>
              <a:headEnd/>
              <a:tailEnd/>
            </a:ln>
          </p:spPr>
          <p:txBody>
            <a:bodyPr wrap="none">
              <a:spAutoFit/>
            </a:bodyPr>
            <a:lstStyle/>
            <a:p>
              <a:r>
                <a:rPr lang="en-US" sz="1400" dirty="0"/>
                <a:t>C</a:t>
              </a:r>
            </a:p>
          </p:txBody>
        </p:sp>
        <p:sp>
          <p:nvSpPr>
            <p:cNvPr id="195" name="Rounded Rectangle 194"/>
            <p:cNvSpPr/>
            <p:nvPr/>
          </p:nvSpPr>
          <p:spPr>
            <a:xfrm>
              <a:off x="7996014" y="4563279"/>
              <a:ext cx="617479" cy="235740"/>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f(B,F)</a:t>
              </a:r>
            </a:p>
          </p:txBody>
        </p:sp>
        <p:sp>
          <p:nvSpPr>
            <p:cNvPr id="196" name="TextBox 11"/>
            <p:cNvSpPr txBox="1">
              <a:spLocks noChangeArrowheads="1"/>
            </p:cNvSpPr>
            <p:nvPr/>
          </p:nvSpPr>
          <p:spPr bwMode="auto">
            <a:xfrm>
              <a:off x="7730709" y="4530100"/>
              <a:ext cx="265607" cy="320040"/>
            </a:xfrm>
            <a:prstGeom prst="rect">
              <a:avLst/>
            </a:prstGeom>
            <a:noFill/>
            <a:ln w="31750">
              <a:noFill/>
              <a:miter lim="800000"/>
              <a:headEnd/>
              <a:tailEnd/>
            </a:ln>
          </p:spPr>
          <p:txBody>
            <a:bodyPr wrap="none">
              <a:spAutoFit/>
            </a:bodyPr>
            <a:lstStyle/>
            <a:p>
              <a:r>
                <a:rPr lang="en-US" sz="1400" dirty="0"/>
                <a:t>F</a:t>
              </a:r>
            </a:p>
          </p:txBody>
        </p:sp>
        <p:sp>
          <p:nvSpPr>
            <p:cNvPr id="197" name="Rounded Rectangle 196"/>
            <p:cNvSpPr/>
            <p:nvPr/>
          </p:nvSpPr>
          <p:spPr>
            <a:xfrm>
              <a:off x="7954244" y="5298739"/>
              <a:ext cx="702001" cy="47148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f(A,G) f(F,G)</a:t>
              </a:r>
            </a:p>
          </p:txBody>
        </p:sp>
        <p:sp>
          <p:nvSpPr>
            <p:cNvPr id="198" name="TextBox 13"/>
            <p:cNvSpPr txBox="1">
              <a:spLocks noChangeArrowheads="1"/>
            </p:cNvSpPr>
            <p:nvPr/>
          </p:nvSpPr>
          <p:spPr bwMode="auto">
            <a:xfrm>
              <a:off x="7703618" y="5298739"/>
              <a:ext cx="296198" cy="320040"/>
            </a:xfrm>
            <a:prstGeom prst="rect">
              <a:avLst/>
            </a:prstGeom>
            <a:noFill/>
            <a:ln w="31750">
              <a:noFill/>
              <a:miter lim="800000"/>
              <a:headEnd/>
              <a:tailEnd/>
            </a:ln>
          </p:spPr>
          <p:txBody>
            <a:bodyPr wrap="none">
              <a:spAutoFit/>
            </a:bodyPr>
            <a:lstStyle/>
            <a:p>
              <a:r>
                <a:rPr lang="en-US" sz="1400" dirty="0"/>
                <a:t>G</a:t>
              </a:r>
            </a:p>
          </p:txBody>
        </p:sp>
        <p:sp>
          <p:nvSpPr>
            <p:cNvPr id="199" name="Rounded Rectangle 198"/>
            <p:cNvSpPr/>
            <p:nvPr/>
          </p:nvSpPr>
          <p:spPr>
            <a:xfrm>
              <a:off x="6700013" y="5298739"/>
              <a:ext cx="676175" cy="471481"/>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f(B,E) f(C,E)</a:t>
              </a:r>
            </a:p>
          </p:txBody>
        </p:sp>
        <p:sp>
          <p:nvSpPr>
            <p:cNvPr id="200" name="TextBox 15"/>
            <p:cNvSpPr txBox="1">
              <a:spLocks noChangeArrowheads="1"/>
            </p:cNvSpPr>
            <p:nvPr/>
          </p:nvSpPr>
          <p:spPr bwMode="auto">
            <a:xfrm>
              <a:off x="6460534" y="5298739"/>
              <a:ext cx="270749" cy="320040"/>
            </a:xfrm>
            <a:prstGeom prst="rect">
              <a:avLst/>
            </a:prstGeom>
            <a:noFill/>
            <a:ln w="31750">
              <a:noFill/>
              <a:miter lim="800000"/>
              <a:headEnd/>
              <a:tailEnd/>
            </a:ln>
          </p:spPr>
          <p:txBody>
            <a:bodyPr wrap="none">
              <a:spAutoFit/>
            </a:bodyPr>
            <a:lstStyle/>
            <a:p>
              <a:r>
                <a:rPr lang="en-US" sz="1400"/>
                <a:t>E</a:t>
              </a:r>
            </a:p>
          </p:txBody>
        </p:sp>
        <p:cxnSp>
          <p:nvCxnSpPr>
            <p:cNvPr id="203" name="Straight Arrow Connector 202"/>
            <p:cNvCxnSpPr>
              <a:endCxn id="193" idx="2"/>
            </p:cNvCxnSpPr>
            <p:nvPr/>
          </p:nvCxnSpPr>
          <p:spPr>
            <a:xfrm flipV="1">
              <a:off x="5911143" y="4799019"/>
              <a:ext cx="648000" cy="4997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a:stCxn id="199" idx="0"/>
              <a:endCxn id="193" idx="2"/>
            </p:cNvCxnSpPr>
            <p:nvPr/>
          </p:nvCxnSpPr>
          <p:spPr>
            <a:xfrm rot="16200000" flipV="1">
              <a:off x="6548761" y="4809401"/>
              <a:ext cx="499720" cy="478957"/>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a:stCxn id="197" idx="0"/>
              <a:endCxn id="195" idx="2"/>
            </p:cNvCxnSpPr>
            <p:nvPr/>
          </p:nvCxnSpPr>
          <p:spPr>
            <a:xfrm flipH="1" flipV="1">
              <a:off x="8304754" y="4799019"/>
              <a:ext cx="490" cy="49972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a:stCxn id="193" idx="0"/>
              <a:endCxn id="191" idx="2"/>
            </p:cNvCxnSpPr>
            <p:nvPr/>
          </p:nvCxnSpPr>
          <p:spPr>
            <a:xfrm flipV="1">
              <a:off x="6559143" y="4096595"/>
              <a:ext cx="507131" cy="4666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a:stCxn id="195" idx="0"/>
              <a:endCxn id="191" idx="2"/>
            </p:cNvCxnSpPr>
            <p:nvPr/>
          </p:nvCxnSpPr>
          <p:spPr>
            <a:xfrm flipH="1" flipV="1">
              <a:off x="7066274" y="4096595"/>
              <a:ext cx="1238480" cy="46668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a:stCxn id="191" idx="0"/>
              <a:endCxn id="189" idx="2"/>
            </p:cNvCxnSpPr>
            <p:nvPr/>
          </p:nvCxnSpPr>
          <p:spPr>
            <a:xfrm flipV="1">
              <a:off x="7066274" y="3501276"/>
              <a:ext cx="0" cy="359579"/>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9" name="TextBox 208"/>
            <p:cNvSpPr txBox="1">
              <a:spLocks noChangeArrowheads="1"/>
            </p:cNvSpPr>
            <p:nvPr/>
          </p:nvSpPr>
          <p:spPr bwMode="auto">
            <a:xfrm>
              <a:off x="7890082" y="4193834"/>
              <a:ext cx="731826" cy="320040"/>
            </a:xfrm>
            <a:prstGeom prst="rect">
              <a:avLst/>
            </a:prstGeom>
            <a:noFill/>
            <a:ln w="31750">
              <a:noFill/>
              <a:miter lim="800000"/>
              <a:headEnd/>
              <a:tailEnd/>
            </a:ln>
          </p:spPr>
          <p:txBody>
            <a:bodyPr wrap="none">
              <a:spAutoFit/>
            </a:bodyPr>
            <a:lstStyle/>
            <a:p>
              <a:r>
                <a:rPr lang="el-GR" sz="1400" b="1" dirty="0" smtClean="0">
                  <a:solidFill>
                    <a:srgbClr val="FF0000"/>
                  </a:solidFill>
                </a:rPr>
                <a:t>λ</a:t>
              </a:r>
              <a:r>
                <a:rPr lang="en-US" sz="1400" b="1" baseline="30000" dirty="0" smtClean="0">
                  <a:solidFill>
                    <a:srgbClr val="FF0000"/>
                  </a:solidFill>
                </a:rPr>
                <a:t>F</a:t>
              </a:r>
              <a:r>
                <a:rPr lang="en-US" sz="1400" b="1" dirty="0" smtClean="0">
                  <a:solidFill>
                    <a:srgbClr val="FF0000"/>
                  </a:solidFill>
                </a:rPr>
                <a:t> </a:t>
              </a:r>
              <a:r>
                <a:rPr lang="en-US" sz="1400" b="1" dirty="0">
                  <a:solidFill>
                    <a:srgbClr val="FF0000"/>
                  </a:solidFill>
                </a:rPr>
                <a:t>(A,B)</a:t>
              </a:r>
            </a:p>
          </p:txBody>
        </p:sp>
        <p:sp>
          <p:nvSpPr>
            <p:cNvPr id="210" name="TextBox 209"/>
            <p:cNvSpPr txBox="1">
              <a:spLocks noChangeArrowheads="1"/>
            </p:cNvSpPr>
            <p:nvPr/>
          </p:nvSpPr>
          <p:spPr bwMode="auto">
            <a:xfrm>
              <a:off x="7022039" y="3552837"/>
              <a:ext cx="596826" cy="320040"/>
            </a:xfrm>
            <a:prstGeom prst="rect">
              <a:avLst/>
            </a:prstGeom>
            <a:noFill/>
            <a:ln w="31750">
              <a:noFill/>
              <a:miter lim="800000"/>
              <a:headEnd/>
              <a:tailEnd/>
            </a:ln>
          </p:spPr>
          <p:txBody>
            <a:bodyPr wrap="none">
              <a:spAutoFit/>
            </a:bodyPr>
            <a:lstStyle/>
            <a:p>
              <a:r>
                <a:rPr lang="el-GR" sz="1400" b="1" dirty="0" smtClean="0">
                  <a:solidFill>
                    <a:srgbClr val="FF0000"/>
                  </a:solidFill>
                </a:rPr>
                <a:t>λ</a:t>
              </a:r>
              <a:r>
                <a:rPr lang="en-US" sz="1400" b="1" baseline="30000" dirty="0" smtClean="0">
                  <a:solidFill>
                    <a:srgbClr val="FF0000"/>
                  </a:solidFill>
                </a:rPr>
                <a:t>B</a:t>
              </a:r>
              <a:r>
                <a:rPr lang="en-US" sz="1400" b="1" dirty="0" smtClean="0">
                  <a:solidFill>
                    <a:srgbClr val="FF0000"/>
                  </a:solidFill>
                </a:rPr>
                <a:t> (</a:t>
              </a:r>
              <a:r>
                <a:rPr lang="en-US" sz="1400" b="1" dirty="0">
                  <a:solidFill>
                    <a:srgbClr val="FF0000"/>
                  </a:solidFill>
                </a:rPr>
                <a:t>A)</a:t>
              </a:r>
            </a:p>
          </p:txBody>
        </p:sp>
        <p:sp>
          <p:nvSpPr>
            <p:cNvPr id="211" name="TextBox 210"/>
            <p:cNvSpPr txBox="1">
              <a:spLocks noChangeArrowheads="1"/>
            </p:cNvSpPr>
            <p:nvPr/>
          </p:nvSpPr>
          <p:spPr bwMode="auto">
            <a:xfrm>
              <a:off x="6812708" y="4903653"/>
              <a:ext cx="720558" cy="320040"/>
            </a:xfrm>
            <a:prstGeom prst="rect">
              <a:avLst/>
            </a:prstGeom>
            <a:noFill/>
            <a:ln w="31750">
              <a:noFill/>
              <a:miter lim="800000"/>
              <a:headEnd/>
              <a:tailEnd/>
            </a:ln>
          </p:spPr>
          <p:txBody>
            <a:bodyPr wrap="none">
              <a:spAutoFit/>
            </a:bodyPr>
            <a:lstStyle/>
            <a:p>
              <a:r>
                <a:rPr lang="el-GR" sz="1400" b="1" dirty="0" smtClean="0">
                  <a:solidFill>
                    <a:srgbClr val="FF0000"/>
                  </a:solidFill>
                </a:rPr>
                <a:t>λ</a:t>
              </a:r>
              <a:r>
                <a:rPr lang="en-US" sz="1400" b="1" baseline="30000" dirty="0" smtClean="0">
                  <a:solidFill>
                    <a:srgbClr val="FF0000"/>
                  </a:solidFill>
                </a:rPr>
                <a:t>E</a:t>
              </a:r>
              <a:r>
                <a:rPr lang="en-US" sz="1400" b="1" dirty="0" smtClean="0">
                  <a:solidFill>
                    <a:srgbClr val="FF0000"/>
                  </a:solidFill>
                </a:rPr>
                <a:t> </a:t>
              </a:r>
              <a:r>
                <a:rPr lang="en-US" sz="1400" b="1" dirty="0">
                  <a:solidFill>
                    <a:srgbClr val="FF0000"/>
                  </a:solidFill>
                </a:rPr>
                <a:t>(B,C)</a:t>
              </a:r>
            </a:p>
          </p:txBody>
        </p:sp>
        <p:sp>
          <p:nvSpPr>
            <p:cNvPr id="212" name="TextBox 211"/>
            <p:cNvSpPr txBox="1">
              <a:spLocks noChangeArrowheads="1"/>
            </p:cNvSpPr>
            <p:nvPr/>
          </p:nvSpPr>
          <p:spPr bwMode="auto">
            <a:xfrm>
              <a:off x="5495330" y="4878826"/>
              <a:ext cx="738728" cy="307777"/>
            </a:xfrm>
            <a:prstGeom prst="rect">
              <a:avLst/>
            </a:prstGeom>
            <a:noFill/>
            <a:ln w="31750">
              <a:noFill/>
              <a:miter lim="800000"/>
              <a:headEnd/>
              <a:tailEnd/>
            </a:ln>
          </p:spPr>
          <p:txBody>
            <a:bodyPr wrap="none">
              <a:spAutoFit/>
            </a:bodyPr>
            <a:lstStyle/>
            <a:p>
              <a:r>
                <a:rPr lang="el-GR" sz="1400" b="1" dirty="0" smtClean="0">
                  <a:solidFill>
                    <a:srgbClr val="FF0000"/>
                  </a:solidFill>
                </a:rPr>
                <a:t>λ</a:t>
              </a:r>
              <a:r>
                <a:rPr lang="en-US" sz="1400" b="1" baseline="30000" dirty="0" smtClean="0">
                  <a:solidFill>
                    <a:srgbClr val="FF0000"/>
                  </a:solidFill>
                </a:rPr>
                <a:t>D</a:t>
              </a:r>
              <a:r>
                <a:rPr lang="en-US" sz="1400" b="1" dirty="0" smtClean="0">
                  <a:solidFill>
                    <a:srgbClr val="FF0000"/>
                  </a:solidFill>
                </a:rPr>
                <a:t> (B,C</a:t>
              </a:r>
              <a:r>
                <a:rPr lang="en-US" sz="1400" b="1" dirty="0">
                  <a:solidFill>
                    <a:srgbClr val="FF0000"/>
                  </a:solidFill>
                </a:rPr>
                <a:t>)</a:t>
              </a:r>
            </a:p>
          </p:txBody>
        </p:sp>
        <p:sp>
          <p:nvSpPr>
            <p:cNvPr id="213" name="TextBox 212"/>
            <p:cNvSpPr txBox="1">
              <a:spLocks noChangeArrowheads="1"/>
            </p:cNvSpPr>
            <p:nvPr/>
          </p:nvSpPr>
          <p:spPr bwMode="auto">
            <a:xfrm>
              <a:off x="6225165" y="4176843"/>
              <a:ext cx="588623" cy="307777"/>
            </a:xfrm>
            <a:prstGeom prst="rect">
              <a:avLst/>
            </a:prstGeom>
            <a:noFill/>
            <a:ln w="31750">
              <a:noFill/>
              <a:miter lim="800000"/>
              <a:headEnd/>
              <a:tailEnd/>
            </a:ln>
          </p:spPr>
          <p:txBody>
            <a:bodyPr wrap="none">
              <a:spAutoFit/>
            </a:bodyPr>
            <a:lstStyle/>
            <a:p>
              <a:r>
                <a:rPr lang="el-GR" sz="1400" b="1" dirty="0" smtClean="0">
                  <a:solidFill>
                    <a:srgbClr val="FF0000"/>
                  </a:solidFill>
                </a:rPr>
                <a:t>λ</a:t>
              </a:r>
              <a:r>
                <a:rPr lang="en-US" sz="1400" b="1" baseline="30000" dirty="0" smtClean="0">
                  <a:solidFill>
                    <a:srgbClr val="FF0000"/>
                  </a:solidFill>
                </a:rPr>
                <a:t>C</a:t>
              </a:r>
              <a:r>
                <a:rPr lang="en-US" sz="1400" b="1" dirty="0" smtClean="0">
                  <a:solidFill>
                    <a:srgbClr val="FF0000"/>
                  </a:solidFill>
                </a:rPr>
                <a:t> (B</a:t>
              </a:r>
              <a:r>
                <a:rPr lang="en-US" sz="1400" b="1" dirty="0">
                  <a:solidFill>
                    <a:srgbClr val="FF0000"/>
                  </a:solidFill>
                </a:rPr>
                <a:t>)</a:t>
              </a:r>
            </a:p>
          </p:txBody>
        </p:sp>
        <p:sp>
          <p:nvSpPr>
            <p:cNvPr id="215" name="Rectangle 214"/>
            <p:cNvSpPr/>
            <p:nvPr/>
          </p:nvSpPr>
          <p:spPr>
            <a:xfrm>
              <a:off x="6841477" y="3237094"/>
              <a:ext cx="449592" cy="320040"/>
            </a:xfrm>
            <a:prstGeom prst="rect">
              <a:avLst/>
            </a:prstGeom>
          </p:spPr>
          <p:txBody>
            <a:bodyPr wrap="none">
              <a:spAutoFit/>
            </a:bodyPr>
            <a:lstStyle/>
            <a:p>
              <a:pPr algn="ctr">
                <a:defRPr/>
              </a:pPr>
              <a:r>
                <a:rPr lang="en-US" sz="1400" dirty="0"/>
                <a:t>f(</a:t>
              </a:r>
              <a:r>
                <a:rPr lang="en-US" sz="1400" dirty="0" smtClean="0"/>
                <a:t>A)</a:t>
              </a:r>
              <a:endParaRPr lang="en-US" sz="1400" dirty="0"/>
            </a:p>
          </p:txBody>
        </p:sp>
        <p:sp>
          <p:nvSpPr>
            <p:cNvPr id="217" name="TextBox 17"/>
            <p:cNvSpPr txBox="1">
              <a:spLocks noChangeArrowheads="1"/>
            </p:cNvSpPr>
            <p:nvPr/>
          </p:nvSpPr>
          <p:spPr bwMode="auto">
            <a:xfrm>
              <a:off x="5522474" y="5397539"/>
              <a:ext cx="288463" cy="330171"/>
            </a:xfrm>
            <a:prstGeom prst="rect">
              <a:avLst/>
            </a:prstGeom>
            <a:noFill/>
            <a:ln w="31750">
              <a:noFill/>
              <a:miter lim="800000"/>
              <a:headEnd/>
              <a:tailEnd/>
            </a:ln>
          </p:spPr>
          <p:txBody>
            <a:bodyPr wrap="none">
              <a:spAutoFit/>
            </a:bodyPr>
            <a:lstStyle/>
            <a:p>
              <a:r>
                <a:rPr lang="en-US" sz="1400"/>
                <a:t>D</a:t>
              </a:r>
            </a:p>
          </p:txBody>
        </p:sp>
        <p:sp>
          <p:nvSpPr>
            <p:cNvPr id="219" name="TextBox 33"/>
            <p:cNvSpPr txBox="1">
              <a:spLocks noChangeArrowheads="1"/>
            </p:cNvSpPr>
            <p:nvPr/>
          </p:nvSpPr>
          <p:spPr bwMode="auto">
            <a:xfrm>
              <a:off x="4536851" y="5397539"/>
              <a:ext cx="288463" cy="330171"/>
            </a:xfrm>
            <a:prstGeom prst="rect">
              <a:avLst/>
            </a:prstGeom>
            <a:noFill/>
            <a:ln w="31750">
              <a:noFill/>
              <a:miter lim="800000"/>
              <a:headEnd/>
              <a:tailEnd/>
            </a:ln>
          </p:spPr>
          <p:txBody>
            <a:bodyPr wrap="none">
              <a:spAutoFit/>
            </a:bodyPr>
            <a:lstStyle/>
            <a:p>
              <a:r>
                <a:rPr lang="en-US" sz="1400"/>
                <a:t>D</a:t>
              </a:r>
            </a:p>
          </p:txBody>
        </p:sp>
        <p:sp>
          <p:nvSpPr>
            <p:cNvPr id="221" name="TextBox 220"/>
            <p:cNvSpPr txBox="1">
              <a:spLocks noChangeArrowheads="1"/>
            </p:cNvSpPr>
            <p:nvPr/>
          </p:nvSpPr>
          <p:spPr bwMode="auto">
            <a:xfrm>
              <a:off x="5424298" y="4238383"/>
              <a:ext cx="594933" cy="330171"/>
            </a:xfrm>
            <a:prstGeom prst="rect">
              <a:avLst/>
            </a:prstGeom>
            <a:noFill/>
            <a:ln w="31750">
              <a:noFill/>
              <a:miter lim="800000"/>
              <a:headEnd/>
              <a:tailEnd/>
            </a:ln>
          </p:spPr>
          <p:txBody>
            <a:bodyPr wrap="none">
              <a:spAutoFit/>
            </a:bodyPr>
            <a:lstStyle/>
            <a:p>
              <a:r>
                <a:rPr lang="el-GR" sz="1400" b="1" dirty="0" smtClean="0">
                  <a:solidFill>
                    <a:srgbClr val="FF0000"/>
                  </a:solidFill>
                </a:rPr>
                <a:t>λ</a:t>
              </a:r>
              <a:r>
                <a:rPr lang="en-US" sz="1400" b="1" baseline="30000" dirty="0" smtClean="0">
                  <a:solidFill>
                    <a:srgbClr val="FF0000"/>
                  </a:solidFill>
                </a:rPr>
                <a:t>D</a:t>
              </a:r>
              <a:r>
                <a:rPr lang="en-US" sz="1400" b="1" dirty="0" smtClean="0">
                  <a:solidFill>
                    <a:srgbClr val="FF0000"/>
                  </a:solidFill>
                </a:rPr>
                <a:t> </a:t>
              </a:r>
              <a:r>
                <a:rPr lang="en-US" sz="1400" b="1" dirty="0">
                  <a:solidFill>
                    <a:srgbClr val="FF0000"/>
                  </a:solidFill>
                </a:rPr>
                <a:t>(A)</a:t>
              </a:r>
            </a:p>
          </p:txBody>
        </p:sp>
        <p:cxnSp>
          <p:nvCxnSpPr>
            <p:cNvPr id="222" name="Straight Arrow Connector 221"/>
            <p:cNvCxnSpPr/>
            <p:nvPr/>
          </p:nvCxnSpPr>
          <p:spPr>
            <a:xfrm flipV="1">
              <a:off x="5126153" y="3517551"/>
              <a:ext cx="1825591" cy="177157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5" name="Rounded Rectangle 114"/>
            <p:cNvSpPr/>
            <p:nvPr/>
          </p:nvSpPr>
          <p:spPr>
            <a:xfrm>
              <a:off x="5757915" y="5301284"/>
              <a:ext cx="664776" cy="486407"/>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f(B,D) f(C,D)</a:t>
              </a:r>
            </a:p>
          </p:txBody>
        </p:sp>
        <p:sp>
          <p:nvSpPr>
            <p:cNvPr id="116" name="Rounded Rectangle 115"/>
            <p:cNvSpPr/>
            <p:nvPr/>
          </p:nvSpPr>
          <p:spPr>
            <a:xfrm>
              <a:off x="4822729" y="5289252"/>
              <a:ext cx="664776" cy="304005"/>
            </a:xfrm>
            <a:prstGeom prst="roundRect">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dirty="0">
                  <a:solidFill>
                    <a:schemeClr val="tx1"/>
                  </a:solidFill>
                </a:rPr>
                <a:t>f(A,D)</a:t>
              </a:r>
            </a:p>
          </p:txBody>
        </p:sp>
      </p:grpSp>
      <p:pic>
        <p:nvPicPr>
          <p:cNvPr id="120" name="Picture 119"/>
          <p:cNvPicPr>
            <a:picLocks noChangeAspect="1"/>
          </p:cNvPicPr>
          <p:nvPr>
            <p:custDataLst>
              <p:tags r:id="rId2"/>
            </p:custDataLst>
          </p:nvPr>
        </p:nvPicPr>
        <p:blipFill>
          <a:blip r:embed="rId8" cstate="email">
            <a:extLst>
              <a:ext uri="{28A0092B-C50C-407E-A947-70E740481C1C}">
                <a14:useLocalDpi xmlns:a14="http://schemas.microsoft.com/office/drawing/2010/main" val="0"/>
              </a:ext>
            </a:extLst>
          </a:blip>
          <a:stretch>
            <a:fillRect/>
          </a:stretch>
        </p:blipFill>
        <p:spPr>
          <a:xfrm>
            <a:off x="57892" y="1392970"/>
            <a:ext cx="5133213" cy="572643"/>
          </a:xfrm>
          <a:prstGeom prst="rect">
            <a:avLst/>
          </a:prstGeom>
        </p:spPr>
      </p:pic>
      <p:sp>
        <p:nvSpPr>
          <p:cNvPr id="14" name="TextBox 13"/>
          <p:cNvSpPr txBox="1"/>
          <p:nvPr/>
        </p:nvSpPr>
        <p:spPr>
          <a:xfrm>
            <a:off x="886995" y="3191162"/>
            <a:ext cx="677108" cy="481863"/>
          </a:xfrm>
          <a:prstGeom prst="rect">
            <a:avLst/>
          </a:prstGeom>
          <a:noFill/>
        </p:spPr>
        <p:txBody>
          <a:bodyPr vert="eaVert" wrap="square" rtlCol="0">
            <a:spAutoFit/>
          </a:bodyPr>
          <a:lstStyle/>
          <a:p>
            <a:r>
              <a:rPr lang="en-US" sz="3200" dirty="0" smtClean="0">
                <a:solidFill>
                  <a:srgbClr val="000000"/>
                </a:solidFill>
              </a:rPr>
              <a:t>…</a:t>
            </a:r>
          </a:p>
        </p:txBody>
      </p:sp>
      <p:pic>
        <p:nvPicPr>
          <p:cNvPr id="21" name="Picture 20"/>
          <p:cNvPicPr>
            <a:picLocks noChangeAspect="1"/>
          </p:cNvPicPr>
          <p:nvPr>
            <p:custDataLst>
              <p:tags r:id="rId3"/>
            </p:custDataLst>
          </p:nvPr>
        </p:nvPicPr>
        <p:blipFill>
          <a:blip r:embed="rId9" cstate="email">
            <a:extLst>
              <a:ext uri="{28A0092B-C50C-407E-A947-70E740481C1C}">
                <a14:useLocalDpi xmlns:a14="http://schemas.microsoft.com/office/drawing/2010/main" val="0"/>
              </a:ext>
            </a:extLst>
          </a:blip>
          <a:stretch>
            <a:fillRect/>
          </a:stretch>
        </p:blipFill>
        <p:spPr>
          <a:xfrm>
            <a:off x="453448" y="3558577"/>
            <a:ext cx="894969" cy="229743"/>
          </a:xfrm>
          <a:prstGeom prst="rect">
            <a:avLst/>
          </a:prstGeom>
        </p:spPr>
      </p:pic>
      <p:sp>
        <p:nvSpPr>
          <p:cNvPr id="17" name="TextBox 16"/>
          <p:cNvSpPr txBox="1"/>
          <p:nvPr/>
        </p:nvSpPr>
        <p:spPr>
          <a:xfrm>
            <a:off x="48076" y="3991605"/>
            <a:ext cx="4755798" cy="2274982"/>
          </a:xfrm>
          <a:prstGeom prst="rect">
            <a:avLst/>
          </a:prstGeom>
          <a:noFill/>
        </p:spPr>
        <p:txBody>
          <a:bodyPr wrap="square" rtlCol="0" anchor="ctr">
            <a:spAutoFit/>
          </a:bodyPr>
          <a:lstStyle/>
          <a:p>
            <a:pPr marL="342900" indent="-342900">
              <a:buFont typeface="Wingdings" panose="05000000000000000000" pitchFamily="2" charset="2"/>
              <a:buChar char="q"/>
            </a:pPr>
            <a:r>
              <a:rPr lang="en-US" sz="2000" dirty="0" smtClean="0">
                <a:solidFill>
                  <a:srgbClr val="000000"/>
                </a:solidFill>
              </a:rPr>
              <a:t>WMB heuristics are formed by messages from descendants.</a:t>
            </a:r>
          </a:p>
          <a:p>
            <a:pPr marL="342900" indent="-342900">
              <a:buFont typeface="Wingdings" panose="05000000000000000000" pitchFamily="2" charset="2"/>
              <a:buChar char="q"/>
            </a:pPr>
            <a:r>
              <a:rPr lang="en-US" sz="2000" dirty="0" smtClean="0">
                <a:solidFill>
                  <a:srgbClr val="000000"/>
                </a:solidFill>
              </a:rPr>
              <a:t>WMB heuristics are upper (or lower) bounds of the node value.</a:t>
            </a:r>
          </a:p>
          <a:p>
            <a:pPr marL="342900" indent="-342900">
              <a:buFont typeface="Wingdings" panose="05000000000000000000" pitchFamily="2" charset="2"/>
              <a:buChar char="q"/>
            </a:pPr>
            <a:r>
              <a:rPr lang="en-US" sz="2000" dirty="0" smtClean="0">
                <a:solidFill>
                  <a:srgbClr val="000000"/>
                </a:solidFill>
              </a:rPr>
              <a:t>WMB heuristics are monotonic.</a:t>
            </a:r>
          </a:p>
          <a:p>
            <a:pPr marL="914400" lvl="1" indent="-457200" defTabSz="457200" fontAlgn="base">
              <a:spcBef>
                <a:spcPts val="700"/>
              </a:spcBef>
              <a:spcAft>
                <a:spcPct val="0"/>
              </a:spcAft>
              <a:buClr>
                <a:schemeClr val="accent2">
                  <a:lumMod val="75000"/>
                </a:schemeClr>
              </a:buClr>
              <a:buSzPct val="100000"/>
              <a:buFont typeface="Wingdings" pitchFamily="2" charset="2"/>
              <a:buChar char="§"/>
            </a:pPr>
            <a:r>
              <a:rPr lang="en-US" dirty="0">
                <a:solidFill>
                  <a:srgbClr val="000000"/>
                </a:solidFill>
              </a:rPr>
              <a:t>Resolving mini-buckets makes heuristics </a:t>
            </a:r>
            <a:r>
              <a:rPr lang="en-US" dirty="0" smtClean="0">
                <a:solidFill>
                  <a:srgbClr val="000000"/>
                </a:solidFill>
              </a:rPr>
              <a:t>more (no less) accurate.</a:t>
            </a:r>
            <a:endParaRPr lang="en-US" dirty="0">
              <a:solidFill>
                <a:srgbClr val="000000"/>
              </a:solidFill>
            </a:endParaRPr>
          </a:p>
        </p:txBody>
      </p:sp>
      <p:sp>
        <p:nvSpPr>
          <p:cNvPr id="3" name="Rectangle 2"/>
          <p:cNvSpPr/>
          <p:nvPr/>
        </p:nvSpPr>
        <p:spPr>
          <a:xfrm>
            <a:off x="6559911" y="1230143"/>
            <a:ext cx="2007281" cy="369332"/>
          </a:xfrm>
          <a:prstGeom prst="rect">
            <a:avLst/>
          </a:prstGeom>
        </p:spPr>
        <p:txBody>
          <a:bodyPr wrap="none">
            <a:spAutoFit/>
          </a:bodyPr>
          <a:lstStyle/>
          <a:p>
            <a:r>
              <a:rPr lang="en-US" dirty="0" smtClean="0">
                <a:solidFill>
                  <a:srgbClr val="254061"/>
                </a:solidFill>
              </a:rPr>
              <a:t>[</a:t>
            </a:r>
            <a:r>
              <a:rPr lang="en-US" dirty="0">
                <a:solidFill>
                  <a:srgbClr val="254061"/>
                </a:solidFill>
              </a:rPr>
              <a:t>Liu and </a:t>
            </a:r>
            <a:r>
              <a:rPr lang="en-US" dirty="0" err="1">
                <a:solidFill>
                  <a:srgbClr val="254061"/>
                </a:solidFill>
              </a:rPr>
              <a:t>Ihler</a:t>
            </a:r>
            <a:r>
              <a:rPr lang="en-US" dirty="0">
                <a:solidFill>
                  <a:srgbClr val="254061"/>
                </a:solidFill>
              </a:rPr>
              <a:t> 2011]</a:t>
            </a:r>
            <a:endParaRPr lang="en-US" dirty="0"/>
          </a:p>
        </p:txBody>
      </p:sp>
      <p:grpSp>
        <p:nvGrpSpPr>
          <p:cNvPr id="4" name="Group 3"/>
          <p:cNvGrpSpPr/>
          <p:nvPr/>
        </p:nvGrpSpPr>
        <p:grpSpPr>
          <a:xfrm>
            <a:off x="4911399" y="5191832"/>
            <a:ext cx="1697770" cy="1019697"/>
            <a:chOff x="4911399" y="5191832"/>
            <a:chExt cx="1697770" cy="1019697"/>
          </a:xfrm>
        </p:grpSpPr>
        <p:sp>
          <p:nvSpPr>
            <p:cNvPr id="45" name="Rounded Rectangle 44"/>
            <p:cNvSpPr/>
            <p:nvPr/>
          </p:nvSpPr>
          <p:spPr>
            <a:xfrm>
              <a:off x="4911399" y="5191832"/>
              <a:ext cx="1697770" cy="670857"/>
            </a:xfrm>
            <a:prstGeom prst="roundRect">
              <a:avLst/>
            </a:prstGeom>
            <a:noFill/>
            <a:ln w="317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5" name="Picture 4"/>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a:off x="5037811" y="5994359"/>
              <a:ext cx="1485900" cy="217170"/>
            </a:xfrm>
            <a:prstGeom prst="rect">
              <a:avLst/>
            </a:prstGeom>
          </p:spPr>
        </p:pic>
      </p:grpSp>
    </p:spTree>
    <p:extLst>
      <p:ext uri="{BB962C8B-B14F-4D97-AF65-F5344CB8AC3E}">
        <p14:creationId xmlns:p14="http://schemas.microsoft.com/office/powerpoint/2010/main" val="508410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Issues (revisited)</a:t>
            </a:r>
            <a:endParaRPr lang="en-US" dirty="0"/>
          </a:p>
        </p:txBody>
      </p:sp>
      <p:sp>
        <p:nvSpPr>
          <p:cNvPr id="3" name="Content Placeholder 2"/>
          <p:cNvSpPr>
            <a:spLocks noGrp="1"/>
          </p:cNvSpPr>
          <p:nvPr>
            <p:ph idx="1"/>
          </p:nvPr>
        </p:nvSpPr>
        <p:spPr>
          <a:xfrm>
            <a:off x="457200" y="1447800"/>
            <a:ext cx="8494295" cy="4648200"/>
          </a:xfrm>
        </p:spPr>
        <p:txBody>
          <a:bodyPr/>
          <a:lstStyle/>
          <a:p>
            <a:r>
              <a:rPr lang="en-US" dirty="0"/>
              <a:t>How to design high-quality heuristics?</a:t>
            </a:r>
          </a:p>
          <a:p>
            <a:pPr lvl="1"/>
            <a:r>
              <a:rPr lang="en-US" dirty="0"/>
              <a:t>Quality of the estimate largely depends on the quality of heuristics</a:t>
            </a:r>
          </a:p>
          <a:p>
            <a:r>
              <a:rPr lang="en-US" dirty="0"/>
              <a:t>How to design an effective search strategy?</a:t>
            </a:r>
          </a:p>
          <a:p>
            <a:pPr lvl="1"/>
            <a:r>
              <a:rPr lang="en-US" dirty="0" smtClean="0"/>
              <a:t>Our goal: quickly close the bound gap </a:t>
            </a:r>
            <a:r>
              <a:rPr lang="en-US" i="1" dirty="0" smtClean="0">
                <a:latin typeface="Times New Roman" panose="02020603050405020304" pitchFamily="18" charset="0"/>
                <a:cs typeface="Times New Roman" panose="02020603050405020304" pitchFamily="18" charset="0"/>
              </a:rPr>
              <a:t>U - L</a:t>
            </a:r>
            <a:r>
              <a:rPr lang="en-US" dirty="0" smtClean="0"/>
              <a:t> </a:t>
            </a:r>
          </a:p>
          <a:p>
            <a:pPr lvl="2"/>
            <a:r>
              <a:rPr lang="en-US" i="1" dirty="0" smtClean="0">
                <a:latin typeface="Times New Roman" panose="02020603050405020304" pitchFamily="18" charset="0"/>
                <a:cs typeface="Times New Roman" panose="02020603050405020304" pitchFamily="18" charset="0"/>
              </a:rPr>
              <a:t>U</a:t>
            </a:r>
            <a:r>
              <a:rPr lang="en-US" dirty="0" smtClean="0"/>
              <a:t> := upper </a:t>
            </a:r>
            <a:r>
              <a:rPr lang="en-US" dirty="0"/>
              <a:t>bound of </a:t>
            </a:r>
            <a:r>
              <a:rPr lang="en-US" i="1" dirty="0" smtClean="0">
                <a:latin typeface="Times New Roman" panose="02020603050405020304" pitchFamily="18" charset="0"/>
                <a:cs typeface="Times New Roman" panose="02020603050405020304" pitchFamily="18" charset="0"/>
              </a:rPr>
              <a:t>Z</a:t>
            </a:r>
            <a:endParaRPr lang="en-US" dirty="0" smtClean="0"/>
          </a:p>
          <a:p>
            <a:pPr lvl="2"/>
            <a:r>
              <a:rPr lang="en-US" i="1" dirty="0" smtClean="0">
                <a:latin typeface="Times New Roman" panose="02020603050405020304" pitchFamily="18" charset="0"/>
                <a:cs typeface="Times New Roman" panose="02020603050405020304" pitchFamily="18" charset="0"/>
              </a:rPr>
              <a:t>L</a:t>
            </a:r>
            <a:r>
              <a:rPr lang="en-US" dirty="0" smtClean="0"/>
              <a:t> := lower </a:t>
            </a:r>
            <a:r>
              <a:rPr lang="en-US" dirty="0"/>
              <a:t>bound of </a:t>
            </a:r>
            <a:r>
              <a:rPr lang="en-US" i="1" dirty="0">
                <a:latin typeface="Times New Roman" panose="02020603050405020304" pitchFamily="18" charset="0"/>
                <a:cs typeface="Times New Roman" panose="02020603050405020304" pitchFamily="18" charset="0"/>
              </a:rPr>
              <a:t>Z</a:t>
            </a:r>
            <a:r>
              <a:rPr lang="en-US" dirty="0"/>
              <a:t> </a:t>
            </a:r>
          </a:p>
          <a:p>
            <a:pPr lvl="1"/>
            <a:r>
              <a:rPr lang="en-US" dirty="0" smtClean="0"/>
              <a:t>Equivalent: how to set priority for frontier nodes.</a:t>
            </a:r>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16</a:t>
            </a:fld>
            <a:endParaRPr lang="en-US"/>
          </a:p>
        </p:txBody>
      </p:sp>
    </p:spTree>
    <p:extLst>
      <p:ext uri="{BB962C8B-B14F-4D97-AF65-F5344CB8AC3E}">
        <p14:creationId xmlns:p14="http://schemas.microsoft.com/office/powerpoint/2010/main" val="143023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1" name="Group 550"/>
          <p:cNvGrpSpPr/>
          <p:nvPr/>
        </p:nvGrpSpPr>
        <p:grpSpPr>
          <a:xfrm>
            <a:off x="6536506" y="3169826"/>
            <a:ext cx="1396100" cy="1183240"/>
            <a:chOff x="5525848" y="3903762"/>
            <a:chExt cx="1396100" cy="1183240"/>
          </a:xfrm>
        </p:grpSpPr>
        <p:cxnSp>
          <p:nvCxnSpPr>
            <p:cNvPr id="269" name="Straight Connector 268"/>
            <p:cNvCxnSpPr>
              <a:stCxn id="268" idx="2"/>
              <a:endCxn id="400" idx="0"/>
            </p:cNvCxnSpPr>
            <p:nvPr/>
          </p:nvCxnSpPr>
          <p:spPr>
            <a:xfrm>
              <a:off x="5683084" y="3903762"/>
              <a:ext cx="30260" cy="38744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68" idx="2"/>
              <a:endCxn id="276" idx="0"/>
            </p:cNvCxnSpPr>
            <p:nvPr/>
          </p:nvCxnSpPr>
          <p:spPr>
            <a:xfrm>
              <a:off x="5683084" y="3903762"/>
              <a:ext cx="947653" cy="38417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6496730" y="428793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77" name="Straight Connector 276"/>
            <p:cNvCxnSpPr>
              <a:stCxn id="276" idx="4"/>
              <a:endCxn id="280" idx="0"/>
            </p:cNvCxnSpPr>
            <p:nvPr/>
          </p:nvCxnSpPr>
          <p:spPr>
            <a:xfrm>
              <a:off x="6630737" y="4573577"/>
              <a:ext cx="227247" cy="29798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76" idx="4"/>
              <a:endCxn id="279" idx="0"/>
            </p:cNvCxnSpPr>
            <p:nvPr/>
          </p:nvCxnSpPr>
          <p:spPr>
            <a:xfrm flipH="1">
              <a:off x="6464549" y="4573577"/>
              <a:ext cx="166188" cy="28570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Rectangle 28"/>
            <p:cNvSpPr>
              <a:spLocks noChangeAspect="1" noChangeArrowheads="1"/>
            </p:cNvSpPr>
            <p:nvPr/>
          </p:nvSpPr>
          <p:spPr bwMode="auto">
            <a:xfrm>
              <a:off x="6400584" y="485928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80" name="Rectangle 28"/>
            <p:cNvSpPr>
              <a:spLocks noChangeAspect="1" noChangeArrowheads="1"/>
            </p:cNvSpPr>
            <p:nvPr/>
          </p:nvSpPr>
          <p:spPr bwMode="auto">
            <a:xfrm>
              <a:off x="6794019" y="4871558"/>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00" name="Oval 399"/>
            <p:cNvSpPr/>
            <p:nvPr/>
          </p:nvSpPr>
          <p:spPr>
            <a:xfrm>
              <a:off x="5579337" y="429120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401" name="Straight Connector 400"/>
            <p:cNvCxnSpPr>
              <a:stCxn id="400" idx="4"/>
              <a:endCxn id="405" idx="0"/>
            </p:cNvCxnSpPr>
            <p:nvPr/>
          </p:nvCxnSpPr>
          <p:spPr>
            <a:xfrm>
              <a:off x="5713344" y="4576848"/>
              <a:ext cx="228586" cy="28243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0" idx="4"/>
              <a:endCxn id="404" idx="0"/>
            </p:cNvCxnSpPr>
            <p:nvPr/>
          </p:nvCxnSpPr>
          <p:spPr>
            <a:xfrm flipH="1">
              <a:off x="5589813" y="4576848"/>
              <a:ext cx="123531" cy="27389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Rectangle 28"/>
            <p:cNvSpPr>
              <a:spLocks noChangeAspect="1" noChangeArrowheads="1"/>
            </p:cNvSpPr>
            <p:nvPr/>
          </p:nvSpPr>
          <p:spPr bwMode="auto">
            <a:xfrm>
              <a:off x="5525848" y="485074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05" name="Rectangle 28"/>
            <p:cNvSpPr>
              <a:spLocks noChangeAspect="1" noChangeArrowheads="1"/>
            </p:cNvSpPr>
            <p:nvPr/>
          </p:nvSpPr>
          <p:spPr bwMode="auto">
            <a:xfrm>
              <a:off x="5877965" y="485928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grpSp>
        <p:nvGrpSpPr>
          <p:cNvPr id="550" name="Group 549"/>
          <p:cNvGrpSpPr/>
          <p:nvPr/>
        </p:nvGrpSpPr>
        <p:grpSpPr>
          <a:xfrm>
            <a:off x="6245567" y="2171747"/>
            <a:ext cx="512139" cy="1005022"/>
            <a:chOff x="5234909" y="2905683"/>
            <a:chExt cx="512139" cy="1005022"/>
          </a:xfrm>
        </p:grpSpPr>
        <p:sp>
          <p:nvSpPr>
            <p:cNvPr id="267" name="Rectangle 28"/>
            <p:cNvSpPr>
              <a:spLocks noChangeAspect="1" noChangeArrowheads="1"/>
            </p:cNvSpPr>
            <p:nvPr/>
          </p:nvSpPr>
          <p:spPr bwMode="auto">
            <a:xfrm>
              <a:off x="5234909" y="369526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cxnSp>
          <p:nvCxnSpPr>
            <p:cNvPr id="256" name="Straight Connector 255"/>
            <p:cNvCxnSpPr>
              <a:stCxn id="260" idx="2"/>
              <a:endCxn id="252" idx="0"/>
            </p:cNvCxnSpPr>
            <p:nvPr/>
          </p:nvCxnSpPr>
          <p:spPr>
            <a:xfrm>
              <a:off x="5454378" y="2905683"/>
              <a:ext cx="5824" cy="20349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Oval 251"/>
            <p:cNvSpPr/>
            <p:nvPr/>
          </p:nvSpPr>
          <p:spPr>
            <a:xfrm>
              <a:off x="5326195" y="310917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265" name="Straight Connector 264"/>
            <p:cNvCxnSpPr>
              <a:stCxn id="252" idx="4"/>
              <a:endCxn id="268" idx="0"/>
            </p:cNvCxnSpPr>
            <p:nvPr/>
          </p:nvCxnSpPr>
          <p:spPr>
            <a:xfrm>
              <a:off x="5460202" y="3394817"/>
              <a:ext cx="222882" cy="29350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52" idx="4"/>
            </p:cNvCxnSpPr>
            <p:nvPr/>
          </p:nvCxnSpPr>
          <p:spPr>
            <a:xfrm flipH="1">
              <a:off x="5305776" y="3394817"/>
              <a:ext cx="154426" cy="29955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8" name="Rectangle 28"/>
            <p:cNvSpPr>
              <a:spLocks noChangeAspect="1" noChangeArrowheads="1"/>
            </p:cNvSpPr>
            <p:nvPr/>
          </p:nvSpPr>
          <p:spPr bwMode="auto">
            <a:xfrm>
              <a:off x="5619119" y="3688318"/>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grpSp>
        <p:nvGrpSpPr>
          <p:cNvPr id="547" name="Group 546"/>
          <p:cNvGrpSpPr/>
          <p:nvPr/>
        </p:nvGrpSpPr>
        <p:grpSpPr>
          <a:xfrm>
            <a:off x="5181696" y="2042935"/>
            <a:ext cx="514958" cy="996876"/>
            <a:chOff x="4171038" y="2897188"/>
            <a:chExt cx="514958" cy="996876"/>
          </a:xfrm>
        </p:grpSpPr>
        <p:cxnSp>
          <p:nvCxnSpPr>
            <p:cNvPr id="480" name="Straight Connector 479"/>
            <p:cNvCxnSpPr/>
            <p:nvPr/>
          </p:nvCxnSpPr>
          <p:spPr>
            <a:xfrm>
              <a:off x="4390752" y="2897188"/>
              <a:ext cx="3105" cy="2859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a:stCxn id="251" idx="4"/>
            </p:cNvCxnSpPr>
            <p:nvPr/>
          </p:nvCxnSpPr>
          <p:spPr>
            <a:xfrm>
              <a:off x="4397873" y="3399926"/>
              <a:ext cx="194425" cy="2955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1" name="Oval 250"/>
            <p:cNvSpPr/>
            <p:nvPr/>
          </p:nvSpPr>
          <p:spPr>
            <a:xfrm>
              <a:off x="4263866" y="311428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262" name="Straight Connector 261"/>
            <p:cNvCxnSpPr/>
            <p:nvPr/>
          </p:nvCxnSpPr>
          <p:spPr>
            <a:xfrm flipH="1">
              <a:off x="4235003" y="3399926"/>
              <a:ext cx="199161" cy="325613"/>
            </a:xfrm>
            <a:prstGeom prst="line">
              <a:avLst/>
            </a:prstGeom>
            <a:solidFill>
              <a:srgbClr val="99CCFF"/>
            </a:solidFill>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4" name="Rectangle 28"/>
            <p:cNvSpPr>
              <a:spLocks noChangeAspect="1" noChangeArrowheads="1"/>
            </p:cNvSpPr>
            <p:nvPr/>
          </p:nvSpPr>
          <p:spPr bwMode="auto">
            <a:xfrm>
              <a:off x="4558067" y="367862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63" name="Rectangle 28"/>
            <p:cNvSpPr>
              <a:spLocks noChangeAspect="1" noChangeArrowheads="1"/>
            </p:cNvSpPr>
            <p:nvPr/>
          </p:nvSpPr>
          <p:spPr bwMode="auto">
            <a:xfrm>
              <a:off x="4171038" y="367862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grpSp>
      <p:sp>
        <p:nvSpPr>
          <p:cNvPr id="352" name="TextBox 351"/>
          <p:cNvSpPr txBox="1"/>
          <p:nvPr/>
        </p:nvSpPr>
        <p:spPr>
          <a:xfrm>
            <a:off x="279536" y="1242087"/>
            <a:ext cx="4115155" cy="5016758"/>
          </a:xfrm>
          <a:prstGeom prst="rect">
            <a:avLst/>
          </a:prstGeom>
          <a:noFill/>
        </p:spPr>
        <p:txBody>
          <a:bodyPr wrap="square" rtlCol="0" anchor="ctr">
            <a:spAutoFit/>
          </a:bodyPr>
          <a:lstStyle/>
          <a:p>
            <a:pPr marL="342900" indent="-342900">
              <a:buFont typeface="Wingdings" panose="05000000000000000000" pitchFamily="2" charset="2"/>
              <a:buChar char="q"/>
            </a:pPr>
            <a:r>
              <a:rPr lang="en-US" sz="2000" dirty="0" smtClean="0">
                <a:solidFill>
                  <a:srgbClr val="000000"/>
                </a:solidFill>
              </a:rPr>
              <a:t>Intuition: expand the frontier node that potentially reduces the bound gap </a:t>
            </a:r>
            <a:r>
              <a:rPr lang="en-US" sz="2000" i="1" dirty="0">
                <a:latin typeface="Times New Roman" panose="02020603050405020304" pitchFamily="18" charset="0"/>
                <a:cs typeface="Times New Roman" panose="02020603050405020304" pitchFamily="18" charset="0"/>
              </a:rPr>
              <a:t>U </a:t>
            </a:r>
            <a:r>
              <a:rPr lang="en-US" sz="2000" i="1" dirty="0" smtClean="0">
                <a:latin typeface="Times New Roman" panose="02020603050405020304" pitchFamily="18" charset="0"/>
                <a:cs typeface="Times New Roman" panose="02020603050405020304" pitchFamily="18" charset="0"/>
              </a:rPr>
              <a:t>- L</a:t>
            </a:r>
            <a:r>
              <a:rPr lang="en-US" sz="2000" dirty="0" smtClean="0">
                <a:solidFill>
                  <a:srgbClr val="000000"/>
                </a:solidFill>
              </a:rPr>
              <a:t> most </a:t>
            </a: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dirty="0" smtClean="0">
              <a:solidFill>
                <a:srgbClr val="000000"/>
              </a:solidFill>
            </a:endParaRPr>
          </a:p>
          <a:p>
            <a:pPr marL="342900" indent="-342900">
              <a:buFont typeface="Wingdings" panose="05000000000000000000" pitchFamily="2" charset="2"/>
              <a:buChar char="q"/>
            </a:pPr>
            <a:endParaRPr lang="en-US" sz="2000" i="1" dirty="0" smtClean="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000" dirty="0" smtClean="0">
                <a:solidFill>
                  <a:srgbClr val="000000"/>
                </a:solidFill>
              </a:rPr>
              <a:t>              bounds the global</a:t>
            </a:r>
            <a:r>
              <a:rPr lang="en-US" sz="2000" b="1" dirty="0" smtClean="0">
                <a:solidFill>
                  <a:srgbClr val="000000"/>
                </a:solidFill>
              </a:rPr>
              <a:t> bound gap reduction</a:t>
            </a:r>
            <a:r>
              <a:rPr lang="en-US" sz="2000" dirty="0" smtClean="0">
                <a:solidFill>
                  <a:srgbClr val="000000"/>
                </a:solidFill>
              </a:rPr>
              <a:t> on </a:t>
            </a:r>
            <a:r>
              <a:rPr lang="en-US" sz="2000" i="1" dirty="0" smtClean="0">
                <a:solidFill>
                  <a:srgbClr val="000000"/>
                </a:solidFill>
                <a:latin typeface="Times New Roman" panose="02020603050405020304" pitchFamily="18" charset="0"/>
                <a:cs typeface="Times New Roman" panose="02020603050405020304" pitchFamily="18" charset="0"/>
              </a:rPr>
              <a:t>Z</a:t>
            </a:r>
            <a:r>
              <a:rPr lang="en-US" sz="2000" dirty="0" smtClean="0">
                <a:solidFill>
                  <a:srgbClr val="000000"/>
                </a:solidFill>
              </a:rPr>
              <a:t> if the subtree beneath </a:t>
            </a:r>
            <a:r>
              <a:rPr lang="en-US" sz="2000" i="1" dirty="0" smtClean="0">
                <a:latin typeface="Times New Roman" panose="02020603050405020304" pitchFamily="18" charset="0"/>
                <a:cs typeface="Times New Roman" panose="02020603050405020304" pitchFamily="18" charset="0"/>
              </a:rPr>
              <a:t>n</a:t>
            </a:r>
            <a:r>
              <a:rPr lang="en-US" sz="2000" dirty="0">
                <a:solidFill>
                  <a:srgbClr val="000000"/>
                </a:solidFill>
              </a:rPr>
              <a:t> </a:t>
            </a:r>
            <a:r>
              <a:rPr lang="en-US" sz="2000" dirty="0" smtClean="0">
                <a:solidFill>
                  <a:srgbClr val="000000"/>
                </a:solidFill>
              </a:rPr>
              <a:t>is fully expanded.</a:t>
            </a:r>
            <a:endParaRPr lang="en-US" sz="2000" dirty="0">
              <a:solidFill>
                <a:srgbClr val="000000"/>
              </a:solidFill>
            </a:endParaRPr>
          </a:p>
        </p:txBody>
      </p:sp>
      <p:pic>
        <p:nvPicPr>
          <p:cNvPr id="248" name="Picture 247"/>
          <p:cNvPicPr>
            <a:picLocks noChangeAspect="1"/>
          </p:cNvPicPr>
          <p:nvPr>
            <p:custDataLst>
              <p:tags r:id="rId1"/>
            </p:custDataLst>
          </p:nvPr>
        </p:nvPicPr>
        <p:blipFill>
          <a:blip r:embed="rId6" cstate="email">
            <a:extLst>
              <a:ext uri="{28A0092B-C50C-407E-A947-70E740481C1C}">
                <a14:useLocalDpi xmlns:a14="http://schemas.microsoft.com/office/drawing/2010/main" val="0"/>
              </a:ext>
            </a:extLst>
          </a:blip>
          <a:stretch>
            <a:fillRect/>
          </a:stretch>
        </p:blipFill>
        <p:spPr>
          <a:xfrm>
            <a:off x="789747" y="2398631"/>
            <a:ext cx="4037648" cy="2618042"/>
          </a:xfrm>
          <a:prstGeom prst="rect">
            <a:avLst/>
          </a:prstGeom>
        </p:spPr>
      </p:pic>
      <p:sp>
        <p:nvSpPr>
          <p:cNvPr id="2" name="Title 1"/>
          <p:cNvSpPr>
            <a:spLocks noGrp="1"/>
          </p:cNvSpPr>
          <p:nvPr>
            <p:ph type="title"/>
          </p:nvPr>
        </p:nvSpPr>
        <p:spPr/>
        <p:txBody>
          <a:bodyPr/>
          <a:lstStyle/>
          <a:p>
            <a:r>
              <a:rPr lang="en-US" dirty="0" smtClean="0"/>
              <a:t>Priority</a:t>
            </a:r>
            <a:endParaRPr lang="en-US" dirty="0"/>
          </a:p>
        </p:txBody>
      </p:sp>
      <p:sp>
        <p:nvSpPr>
          <p:cNvPr id="210" name="Slide Number Placeholder 209"/>
          <p:cNvSpPr>
            <a:spLocks noGrp="1"/>
          </p:cNvSpPr>
          <p:nvPr>
            <p:ph type="sldNum" idx="11"/>
          </p:nvPr>
        </p:nvSpPr>
        <p:spPr/>
        <p:txBody>
          <a:bodyPr/>
          <a:lstStyle/>
          <a:p>
            <a:fld id="{7C7EBC6B-15C4-40EC-9541-A04D2D5C7D2C}" type="slidenum">
              <a:rPr lang="en-US" smtClean="0"/>
              <a:t>17</a:t>
            </a:fld>
            <a:endParaRPr lang="en-US"/>
          </a:p>
        </p:txBody>
      </p:sp>
      <p:grpSp>
        <p:nvGrpSpPr>
          <p:cNvPr id="3" name="Group 2"/>
          <p:cNvGrpSpPr/>
          <p:nvPr/>
        </p:nvGrpSpPr>
        <p:grpSpPr>
          <a:xfrm>
            <a:off x="5329229" y="1402996"/>
            <a:ext cx="1199771" cy="777935"/>
            <a:chOff x="4318571" y="2136932"/>
            <a:chExt cx="1199771" cy="777935"/>
          </a:xfrm>
        </p:grpSpPr>
        <p:cxnSp>
          <p:nvCxnSpPr>
            <p:cNvPr id="479" name="Straight Connector 478"/>
            <p:cNvCxnSpPr/>
            <p:nvPr/>
          </p:nvCxnSpPr>
          <p:spPr>
            <a:xfrm flipH="1">
              <a:off x="4378520" y="2418559"/>
              <a:ext cx="531187" cy="2768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0" name="Oval 249"/>
            <p:cNvSpPr/>
            <p:nvPr/>
          </p:nvSpPr>
          <p:spPr>
            <a:xfrm>
              <a:off x="4779716" y="213693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cxnSp>
          <p:nvCxnSpPr>
            <p:cNvPr id="253" name="Straight Connector 252"/>
            <p:cNvCxnSpPr>
              <a:stCxn id="250" idx="4"/>
              <a:endCxn id="260" idx="0"/>
            </p:cNvCxnSpPr>
            <p:nvPr/>
          </p:nvCxnSpPr>
          <p:spPr>
            <a:xfrm>
              <a:off x="4913723" y="2422575"/>
              <a:ext cx="540655" cy="2676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28"/>
            <p:cNvSpPr>
              <a:spLocks noChangeAspect="1" noChangeArrowheads="1"/>
            </p:cNvSpPr>
            <p:nvPr/>
          </p:nvSpPr>
          <p:spPr bwMode="auto">
            <a:xfrm>
              <a:off x="4318571" y="26994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0" name="Rectangle 28"/>
            <p:cNvSpPr>
              <a:spLocks noChangeAspect="1" noChangeArrowheads="1"/>
            </p:cNvSpPr>
            <p:nvPr/>
          </p:nvSpPr>
          <p:spPr bwMode="auto">
            <a:xfrm>
              <a:off x="5390413" y="269023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sp>
        <p:nvSpPr>
          <p:cNvPr id="544" name="Oval 543"/>
          <p:cNvSpPr/>
          <p:nvPr/>
        </p:nvSpPr>
        <p:spPr bwMode="auto">
          <a:xfrm>
            <a:off x="7442071" y="3496874"/>
            <a:ext cx="398340" cy="406263"/>
          </a:xfrm>
          <a:prstGeom prst="ellipse">
            <a:avLst/>
          </a:prstGeom>
          <a:noFill/>
          <a:ln w="76200" cap="flat" cmpd="sng" algn="ctr">
            <a:solidFill>
              <a:srgbClr val="0000FF"/>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546" name="Rounded Rectangle 545"/>
          <p:cNvSpPr/>
          <p:nvPr/>
        </p:nvSpPr>
        <p:spPr>
          <a:xfrm>
            <a:off x="734217" y="4410994"/>
            <a:ext cx="4124644" cy="624461"/>
          </a:xfrm>
          <a:prstGeom prst="roundRect">
            <a:avLst/>
          </a:prstGeom>
          <a:noFill/>
          <a:ln w="317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48" name="Rounded Rectangle 547"/>
          <p:cNvSpPr/>
          <p:nvPr/>
        </p:nvSpPr>
        <p:spPr>
          <a:xfrm>
            <a:off x="706636" y="2347113"/>
            <a:ext cx="2381929" cy="379322"/>
          </a:xfrm>
          <a:prstGeom prst="roundRect">
            <a:avLst/>
          </a:prstGeom>
          <a:noFill/>
          <a:ln w="317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49" name="TextBox 548"/>
          <p:cNvSpPr txBox="1"/>
          <p:nvPr/>
        </p:nvSpPr>
        <p:spPr>
          <a:xfrm>
            <a:off x="4438854" y="3666157"/>
            <a:ext cx="4823510" cy="830997"/>
          </a:xfrm>
          <a:prstGeom prst="rect">
            <a:avLst/>
          </a:prstGeom>
          <a:noFill/>
        </p:spPr>
        <p:txBody>
          <a:bodyPr wrap="square" rtlCol="0">
            <a:spAutoFit/>
          </a:bodyPr>
          <a:lstStyle/>
          <a:p>
            <a:r>
              <a:rPr lang="en-US" sz="2400" b="1" dirty="0" smtClean="0">
                <a:solidFill>
                  <a:srgbClr val="FF0000"/>
                </a:solidFill>
              </a:rPr>
              <a:t>Strategy</a:t>
            </a:r>
            <a:r>
              <a:rPr lang="en-US" sz="2400" dirty="0" smtClean="0">
                <a:solidFill>
                  <a:srgbClr val="FF0000"/>
                </a:solidFill>
              </a:rPr>
              <a:t>: Expand the frontier node </a:t>
            </a:r>
          </a:p>
          <a:p>
            <a:r>
              <a:rPr lang="en-US" sz="2400" dirty="0" smtClean="0">
                <a:solidFill>
                  <a:srgbClr val="FF0000"/>
                </a:solidFill>
              </a:rPr>
              <a:t>with the </a:t>
            </a:r>
            <a:r>
              <a:rPr lang="en-US" sz="2400" i="1" dirty="0" smtClean="0">
                <a:solidFill>
                  <a:srgbClr val="FF0000"/>
                </a:solidFill>
              </a:rPr>
              <a:t>largest priority </a:t>
            </a:r>
            <a:r>
              <a:rPr lang="en-US" sz="2400" dirty="0" smtClean="0">
                <a:solidFill>
                  <a:srgbClr val="FF0000"/>
                </a:solidFill>
              </a:rPr>
              <a:t>value!</a:t>
            </a:r>
          </a:p>
        </p:txBody>
      </p:sp>
      <p:sp>
        <p:nvSpPr>
          <p:cNvPr id="6" name="Freeform 5"/>
          <p:cNvSpPr/>
          <p:nvPr/>
        </p:nvSpPr>
        <p:spPr bwMode="auto">
          <a:xfrm>
            <a:off x="5089363" y="2747815"/>
            <a:ext cx="2959769" cy="1700544"/>
          </a:xfrm>
          <a:custGeom>
            <a:avLst/>
            <a:gdLst>
              <a:gd name="connsiteX0" fmla="*/ 1118937 w 2959769"/>
              <a:gd name="connsiteY0" fmla="*/ 1528011 h 1552074"/>
              <a:gd name="connsiteX1" fmla="*/ 2959769 w 2959769"/>
              <a:gd name="connsiteY1" fmla="*/ 1552074 h 1552074"/>
              <a:gd name="connsiteX2" fmla="*/ 2959769 w 2959769"/>
              <a:gd name="connsiteY2" fmla="*/ 1191126 h 1552074"/>
              <a:gd name="connsiteX3" fmla="*/ 1431758 w 2959769"/>
              <a:gd name="connsiteY3" fmla="*/ 1203158 h 1552074"/>
              <a:gd name="connsiteX4" fmla="*/ 1419727 w 2959769"/>
              <a:gd name="connsiteY4" fmla="*/ 0 h 1552074"/>
              <a:gd name="connsiteX5" fmla="*/ 0 w 2959769"/>
              <a:gd name="connsiteY5" fmla="*/ 12032 h 1552074"/>
              <a:gd name="connsiteX6" fmla="*/ 12032 w 2959769"/>
              <a:gd name="connsiteY6" fmla="*/ 372979 h 1552074"/>
              <a:gd name="connsiteX7" fmla="*/ 1058779 w 2959769"/>
              <a:gd name="connsiteY7" fmla="*/ 372979 h 1552074"/>
              <a:gd name="connsiteX8" fmla="*/ 1118937 w 2959769"/>
              <a:gd name="connsiteY8" fmla="*/ 1528011 h 1552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9769" h="1552074">
                <a:moveTo>
                  <a:pt x="1118937" y="1528011"/>
                </a:moveTo>
                <a:lnTo>
                  <a:pt x="2959769" y="1552074"/>
                </a:lnTo>
                <a:lnTo>
                  <a:pt x="2959769" y="1191126"/>
                </a:lnTo>
                <a:lnTo>
                  <a:pt x="1431758" y="1203158"/>
                </a:lnTo>
                <a:lnTo>
                  <a:pt x="1419727" y="0"/>
                </a:lnTo>
                <a:lnTo>
                  <a:pt x="0" y="12032"/>
                </a:lnTo>
                <a:lnTo>
                  <a:pt x="12032" y="372979"/>
                </a:lnTo>
                <a:lnTo>
                  <a:pt x="1058779" y="372979"/>
                </a:lnTo>
                <a:lnTo>
                  <a:pt x="1118937" y="1528011"/>
                </a:lnTo>
                <a:close/>
              </a:path>
            </a:pathLst>
          </a:custGeom>
          <a:solidFill>
            <a:srgbClr val="FFC000">
              <a:alpha val="40000"/>
            </a:srgbClr>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defTabSz="457200" eaLnBrk="0" fontAlgn="base" hangingPunct="0">
              <a:spcBef>
                <a:spcPct val="0"/>
              </a:spcBef>
              <a:spcAft>
                <a:spcPct val="0"/>
              </a:spcAft>
              <a:buClr>
                <a:srgbClr val="000000"/>
              </a:buClr>
              <a:buSzPct val="100000"/>
              <a:buFont typeface="Times New Roman" pitchFamily="16" charset="0"/>
              <a:buNone/>
            </a:pPr>
            <a:endParaRPr lang="en-US">
              <a:solidFill>
                <a:schemeClr val="bg1"/>
              </a:solidFill>
              <a:latin typeface="Arial" charset="0"/>
              <a:cs typeface="Lucida Sans Unicode" charset="0"/>
            </a:endParaRPr>
          </a:p>
        </p:txBody>
      </p:sp>
      <p:sp>
        <p:nvSpPr>
          <p:cNvPr id="89" name="Oval 88"/>
          <p:cNvSpPr/>
          <p:nvPr/>
        </p:nvSpPr>
        <p:spPr bwMode="auto">
          <a:xfrm>
            <a:off x="5063340" y="2730463"/>
            <a:ext cx="398340" cy="406263"/>
          </a:xfrm>
          <a:prstGeom prst="ellipse">
            <a:avLst/>
          </a:prstGeom>
          <a:noFill/>
          <a:ln w="762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
        <p:nvSpPr>
          <p:cNvPr id="90" name="Rounded Rectangle 89"/>
          <p:cNvSpPr/>
          <p:nvPr/>
        </p:nvSpPr>
        <p:spPr>
          <a:xfrm>
            <a:off x="700872" y="3004385"/>
            <a:ext cx="3305634" cy="689990"/>
          </a:xfrm>
          <a:prstGeom prst="roundRect">
            <a:avLst/>
          </a:prstGeom>
          <a:noFill/>
          <a:ln w="317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545" name="Oval 544"/>
          <p:cNvSpPr/>
          <p:nvPr/>
        </p:nvSpPr>
        <p:spPr bwMode="auto">
          <a:xfrm>
            <a:off x="6402857" y="4021398"/>
            <a:ext cx="398340" cy="406263"/>
          </a:xfrm>
          <a:prstGeom prst="ellipse">
            <a:avLst/>
          </a:prstGeom>
          <a:noFill/>
          <a:ln w="762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grpSp>
        <p:nvGrpSpPr>
          <p:cNvPr id="14" name="Group 13"/>
          <p:cNvGrpSpPr/>
          <p:nvPr/>
        </p:nvGrpSpPr>
        <p:grpSpPr>
          <a:xfrm>
            <a:off x="3269302" y="2290658"/>
            <a:ext cx="2420431" cy="461665"/>
            <a:chOff x="3329462" y="2290658"/>
            <a:chExt cx="2420431" cy="461665"/>
          </a:xfrm>
        </p:grpSpPr>
        <p:sp>
          <p:nvSpPr>
            <p:cNvPr id="92" name="TextBox 91"/>
            <p:cNvSpPr txBox="1"/>
            <p:nvPr/>
          </p:nvSpPr>
          <p:spPr>
            <a:xfrm>
              <a:off x="3958015" y="2290658"/>
              <a:ext cx="1791878" cy="461665"/>
            </a:xfrm>
            <a:prstGeom prst="rect">
              <a:avLst/>
            </a:prstGeom>
            <a:noFill/>
          </p:spPr>
          <p:txBody>
            <a:bodyPr wrap="square" rtlCol="0">
              <a:spAutoFit/>
            </a:bodyPr>
            <a:lstStyle/>
            <a:p>
              <a:r>
                <a:rPr lang="en-US" sz="2400" dirty="0">
                  <a:solidFill>
                    <a:srgbClr val="FF0000"/>
                  </a:solidFill>
                </a:rPr>
                <a:t>g</a:t>
              </a:r>
              <a:r>
                <a:rPr lang="en-US" sz="2400" dirty="0" smtClean="0">
                  <a:solidFill>
                    <a:srgbClr val="FF0000"/>
                  </a:solidFill>
                </a:rPr>
                <a:t>ap priority</a:t>
              </a:r>
            </a:p>
          </p:txBody>
        </p:sp>
        <p:sp>
          <p:nvSpPr>
            <p:cNvPr id="13" name="Left Arrow 12"/>
            <p:cNvSpPr/>
            <p:nvPr/>
          </p:nvSpPr>
          <p:spPr bwMode="auto">
            <a:xfrm>
              <a:off x="3329462" y="2484883"/>
              <a:ext cx="569330" cy="121579"/>
            </a:xfrm>
            <a:prstGeom prst="leftArrow">
              <a:avLst/>
            </a:prstGeom>
            <a:solidFill>
              <a:srgbClr val="FF00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grpSp>
      <p:grpSp>
        <p:nvGrpSpPr>
          <p:cNvPr id="98" name="Group 97"/>
          <p:cNvGrpSpPr/>
          <p:nvPr/>
        </p:nvGrpSpPr>
        <p:grpSpPr>
          <a:xfrm>
            <a:off x="4179688" y="3092765"/>
            <a:ext cx="2606129" cy="461665"/>
            <a:chOff x="3329462" y="2290658"/>
            <a:chExt cx="2606129" cy="461665"/>
          </a:xfrm>
        </p:grpSpPr>
        <p:sp>
          <p:nvSpPr>
            <p:cNvPr id="99" name="TextBox 98"/>
            <p:cNvSpPr txBox="1"/>
            <p:nvPr/>
          </p:nvSpPr>
          <p:spPr>
            <a:xfrm>
              <a:off x="3958015" y="2290658"/>
              <a:ext cx="1977576" cy="461665"/>
            </a:xfrm>
            <a:prstGeom prst="rect">
              <a:avLst/>
            </a:prstGeom>
            <a:noFill/>
          </p:spPr>
          <p:txBody>
            <a:bodyPr wrap="square" rtlCol="0">
              <a:spAutoFit/>
            </a:bodyPr>
            <a:lstStyle/>
            <a:p>
              <a:r>
                <a:rPr lang="en-US" sz="2400" dirty="0" smtClean="0">
                  <a:solidFill>
                    <a:srgbClr val="FF0000"/>
                  </a:solidFill>
                </a:rPr>
                <a:t>upper priority</a:t>
              </a:r>
            </a:p>
          </p:txBody>
        </p:sp>
        <p:sp>
          <p:nvSpPr>
            <p:cNvPr id="100" name="Left Arrow 99"/>
            <p:cNvSpPr/>
            <p:nvPr/>
          </p:nvSpPr>
          <p:spPr bwMode="auto">
            <a:xfrm>
              <a:off x="3329462" y="2484883"/>
              <a:ext cx="569330" cy="121579"/>
            </a:xfrm>
            <a:prstGeom prst="leftArrow">
              <a:avLst/>
            </a:prstGeom>
            <a:solidFill>
              <a:srgbClr val="FF0000"/>
            </a:solidFill>
            <a:ln w="9525" cap="flat" cmpd="sng" algn="ctr">
              <a:no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grpSp>
      <p:sp>
        <p:nvSpPr>
          <p:cNvPr id="101" name="Rounded Rectangle 100"/>
          <p:cNvSpPr/>
          <p:nvPr/>
        </p:nvSpPr>
        <p:spPr>
          <a:xfrm>
            <a:off x="2695073" y="3046267"/>
            <a:ext cx="1325515" cy="624461"/>
          </a:xfrm>
          <a:prstGeom prst="roundRect">
            <a:avLst/>
          </a:prstGeom>
          <a:noFill/>
          <a:ln w="317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pic>
        <p:nvPicPr>
          <p:cNvPr id="23" name="Picture 22"/>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712358" y="5328747"/>
            <a:ext cx="714375" cy="255270"/>
          </a:xfrm>
          <a:prstGeom prst="rect">
            <a:avLst/>
          </a:prstGeom>
        </p:spPr>
      </p:pic>
      <p:pic>
        <p:nvPicPr>
          <p:cNvPr id="55" name="Picture 54"/>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4591186" y="5299105"/>
            <a:ext cx="4027361" cy="761238"/>
          </a:xfrm>
          <a:prstGeom prst="rect">
            <a:avLst/>
          </a:prstGeom>
        </p:spPr>
      </p:pic>
    </p:spTree>
    <p:extLst>
      <p:ext uri="{BB962C8B-B14F-4D97-AF65-F5344CB8AC3E}">
        <p14:creationId xmlns:p14="http://schemas.microsoft.com/office/powerpoint/2010/main" val="3980862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9"/>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4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4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52">
                                            <p:txEl>
                                              <p:pRg st="11" end="11"/>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2" nodeType="clickEffect">
                                  <p:stCondLst>
                                    <p:cond delay="0"/>
                                  </p:stCondLst>
                                  <p:childTnLst>
                                    <p:set>
                                      <p:cBhvr>
                                        <p:cTn id="42" dur="1" fill="hold">
                                          <p:stCondLst>
                                            <p:cond delay="0"/>
                                          </p:stCondLst>
                                        </p:cTn>
                                        <p:tgtEl>
                                          <p:spTgt spid="89"/>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545"/>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546"/>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544"/>
                                        </p:tgtEl>
                                        <p:attrNameLst>
                                          <p:attrName>style.visibility</p:attrName>
                                        </p:attrNameLst>
                                      </p:cBhvr>
                                      <p:to>
                                        <p:strVal val="hidden"/>
                                      </p:to>
                                    </p:set>
                                  </p:childTnLst>
                                </p:cTn>
                              </p:par>
                              <p:par>
                                <p:cTn id="49" presetID="1" presetClass="exit" presetSubtype="0" fill="hold" nodeType="withEffect">
                                  <p:stCondLst>
                                    <p:cond delay="0"/>
                                  </p:stCondLst>
                                  <p:childTnLst>
                                    <p:set>
                                      <p:cBhvr>
                                        <p:cTn id="50" dur="1" fill="hold">
                                          <p:stCondLst>
                                            <p:cond delay="0"/>
                                          </p:stCondLst>
                                        </p:cTn>
                                        <p:tgtEl>
                                          <p:spTgt spid="551"/>
                                        </p:tgtEl>
                                        <p:attrNameLst>
                                          <p:attrName>style.visibility</p:attrName>
                                        </p:attrNameLst>
                                      </p:cBhvr>
                                      <p:to>
                                        <p:strVal val="hidden"/>
                                      </p:to>
                                    </p:set>
                                  </p:childTnLst>
                                </p:cTn>
                              </p:par>
                              <p:par>
                                <p:cTn id="51" presetID="1" presetClass="exit" presetSubtype="0" fill="hold" nodeType="withEffect">
                                  <p:stCondLst>
                                    <p:cond delay="0"/>
                                  </p:stCondLst>
                                  <p:childTnLst>
                                    <p:set>
                                      <p:cBhvr>
                                        <p:cTn id="52" dur="1" fill="hold">
                                          <p:stCondLst>
                                            <p:cond delay="0"/>
                                          </p:stCondLst>
                                        </p:cTn>
                                        <p:tgtEl>
                                          <p:spTgt spid="550"/>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547"/>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6"/>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90"/>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101"/>
                                        </p:tgtEl>
                                        <p:attrNameLst>
                                          <p:attrName>style.visibility</p:attrName>
                                        </p:attrNameLst>
                                      </p:cBhvr>
                                      <p:to>
                                        <p:strVal val="hidden"/>
                                      </p:to>
                                    </p:set>
                                  </p:childTnLst>
                                </p:cTn>
                              </p:par>
                              <p:par>
                                <p:cTn id="63" presetID="1"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98"/>
                                        </p:tgtEl>
                                        <p:attrNameLst>
                                          <p:attrName>style.visibility</p:attrName>
                                        </p:attrNameLst>
                                      </p:cBhvr>
                                      <p:to>
                                        <p:strVal val="visible"/>
                                      </p:to>
                                    </p:set>
                                  </p:childTnLst>
                                </p:cTn>
                              </p:par>
                              <p:par>
                                <p:cTn id="69" presetID="1" presetClass="entr" presetSubtype="0" fill="hold" grpId="2" nodeType="with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animBg="1"/>
      <p:bldP spid="544" grpId="1" animBg="1"/>
      <p:bldP spid="546" grpId="0" animBg="1"/>
      <p:bldP spid="546" grpId="1" animBg="1"/>
      <p:bldP spid="548" grpId="0" animBg="1"/>
      <p:bldP spid="549" grpId="0"/>
      <p:bldP spid="6" grpId="0" animBg="1"/>
      <p:bldP spid="89" grpId="0" animBg="1"/>
      <p:bldP spid="89" grpId="1" animBg="1"/>
      <p:bldP spid="89" grpId="2" animBg="1"/>
      <p:bldP spid="90" grpId="0" animBg="1"/>
      <p:bldP spid="90" grpId="1" animBg="1"/>
      <p:bldP spid="90" grpId="2" animBg="1"/>
      <p:bldP spid="545" grpId="0" animBg="1"/>
      <p:bldP spid="545" grpId="1" animBg="1"/>
      <p:bldP spid="101" grpId="0" animBg="1"/>
      <p:bldP spid="101"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Overcome the Memory Limit</a:t>
            </a:r>
            <a:endParaRPr lang="en-US" dirty="0"/>
          </a:p>
        </p:txBody>
      </p:sp>
      <p:sp>
        <p:nvSpPr>
          <p:cNvPr id="3" name="Content Placeholder 2"/>
          <p:cNvSpPr>
            <a:spLocks noGrp="1"/>
          </p:cNvSpPr>
          <p:nvPr>
            <p:ph idx="1"/>
          </p:nvPr>
        </p:nvSpPr>
        <p:spPr>
          <a:xfrm>
            <a:off x="457201" y="1447800"/>
            <a:ext cx="8228012" cy="5037221"/>
          </a:xfrm>
        </p:spPr>
        <p:txBody>
          <a:bodyPr/>
          <a:lstStyle/>
          <a:p>
            <a:r>
              <a:rPr lang="en-US" sz="2800" dirty="0"/>
              <a:t>Main strategy </a:t>
            </a:r>
            <a:r>
              <a:rPr lang="en-US" sz="2800" dirty="0" smtClean="0"/>
              <a:t>(SMA*-like </a:t>
            </a:r>
            <a:r>
              <a:rPr lang="en-US" sz="2800" dirty="0" smtClean="0">
                <a:solidFill>
                  <a:srgbClr val="254061"/>
                </a:solidFill>
              </a:rPr>
              <a:t>[Russell 1992]</a:t>
            </a:r>
            <a:r>
              <a:rPr lang="en-US" sz="2800" dirty="0" smtClean="0"/>
              <a:t>)</a:t>
            </a:r>
          </a:p>
          <a:p>
            <a:pPr lvl="1"/>
            <a:r>
              <a:rPr lang="en-US" sz="2400" dirty="0" smtClean="0"/>
              <a:t>Keep track of the lowest-priority node as well</a:t>
            </a:r>
          </a:p>
          <a:p>
            <a:pPr lvl="1"/>
            <a:r>
              <a:rPr lang="en-US" sz="2400" dirty="0" smtClean="0"/>
              <a:t>When reach the memory limit, delete the lowest-priority nodes, and keep </a:t>
            </a:r>
            <a:r>
              <a:rPr lang="en-US" sz="2400" dirty="0"/>
              <a:t>expanding the </a:t>
            </a:r>
            <a:r>
              <a:rPr lang="en-US" sz="2400"/>
              <a:t>top-priority </a:t>
            </a:r>
            <a:r>
              <a:rPr lang="en-US" sz="2400" smtClean="0"/>
              <a:t>ones</a:t>
            </a:r>
            <a:endParaRPr lang="en-US" sz="2400" dirty="0" smtClean="0"/>
          </a:p>
        </p:txBody>
      </p:sp>
      <p:sp>
        <p:nvSpPr>
          <p:cNvPr id="4" name="Slide Number Placeholder 3"/>
          <p:cNvSpPr>
            <a:spLocks noGrp="1"/>
          </p:cNvSpPr>
          <p:nvPr>
            <p:ph type="sldNum" idx="11"/>
          </p:nvPr>
        </p:nvSpPr>
        <p:spPr/>
        <p:txBody>
          <a:bodyPr/>
          <a:lstStyle/>
          <a:p>
            <a:fld id="{7C7EBC6B-15C4-40EC-9541-A04D2D5C7D2C}" type="slidenum">
              <a:rPr lang="en-US" smtClean="0"/>
              <a:t>18</a:t>
            </a:fld>
            <a:endParaRPr lang="en-US"/>
          </a:p>
        </p:txBody>
      </p:sp>
    </p:spTree>
    <p:extLst>
      <p:ext uri="{BB962C8B-B14F-4D97-AF65-F5344CB8AC3E}">
        <p14:creationId xmlns:p14="http://schemas.microsoft.com/office/powerpoint/2010/main" val="26361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t>Experiment</a:t>
            </a:r>
            <a:endParaRPr lang="en-US" dirty="0"/>
          </a:p>
        </p:txBody>
      </p:sp>
      <p:sp>
        <p:nvSpPr>
          <p:cNvPr id="3" name="Slide Number Placeholder 2"/>
          <p:cNvSpPr>
            <a:spLocks noGrp="1"/>
          </p:cNvSpPr>
          <p:nvPr>
            <p:ph type="sldNum" idx="11"/>
          </p:nvPr>
        </p:nvSpPr>
        <p:spPr/>
        <p:txBody>
          <a:bodyPr/>
          <a:lstStyle/>
          <a:p>
            <a:fld id="{7C7EBC6B-15C4-40EC-9541-A04D2D5C7D2C}" type="slidenum">
              <a:rPr lang="en-US" smtClean="0"/>
              <a:t>19</a:t>
            </a:fld>
            <a:endParaRPr lang="en-US"/>
          </a:p>
        </p:txBody>
      </p:sp>
    </p:spTree>
    <p:extLst>
      <p:ext uri="{BB962C8B-B14F-4D97-AF65-F5344CB8AC3E}">
        <p14:creationId xmlns:p14="http://schemas.microsoft.com/office/powerpoint/2010/main" val="30605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Guideline</a:t>
            </a:r>
            <a:endParaRPr lang="en-US" dirty="0"/>
          </a:p>
        </p:txBody>
      </p:sp>
      <p:sp>
        <p:nvSpPr>
          <p:cNvPr id="3" name="Content Placeholder 2"/>
          <p:cNvSpPr>
            <a:spLocks noGrp="1"/>
          </p:cNvSpPr>
          <p:nvPr>
            <p:ph idx="1"/>
          </p:nvPr>
        </p:nvSpPr>
        <p:spPr>
          <a:xfrm>
            <a:off x="457200" y="1447800"/>
            <a:ext cx="8410074" cy="4648200"/>
          </a:xfrm>
        </p:spPr>
        <p:txBody>
          <a:bodyPr/>
          <a:lstStyle/>
          <a:p>
            <a:r>
              <a:rPr lang="en-US" dirty="0" smtClean="0"/>
              <a:t>Anytime bounds for the partition function of a graphical model.</a:t>
            </a:r>
          </a:p>
          <a:p>
            <a:pPr lvl="1"/>
            <a:r>
              <a:rPr lang="en-US" dirty="0" smtClean="0"/>
              <a:t>Estimate (bound) the partition function as a heuristic search problem on AND/OR search trees</a:t>
            </a:r>
          </a:p>
          <a:p>
            <a:pPr lvl="1"/>
            <a:r>
              <a:rPr lang="en-US" dirty="0" smtClean="0"/>
              <a:t>Best-first search using pre-compiled </a:t>
            </a:r>
            <a:r>
              <a:rPr lang="en-US" dirty="0" err="1" smtClean="0"/>
              <a:t>variational</a:t>
            </a:r>
            <a:r>
              <a:rPr lang="en-US" dirty="0" smtClean="0"/>
              <a:t> heuristics and carefully designed priorities.</a:t>
            </a:r>
            <a:endParaRPr lang="en-US" i="1" dirty="0" smtClean="0">
              <a:latin typeface="Times New Roman" panose="02020603050405020304" pitchFamily="18" charset="0"/>
              <a:cs typeface="Times New Roman" panose="02020603050405020304" pitchFamily="18" charset="0"/>
            </a:endParaRPr>
          </a:p>
          <a:p>
            <a:pPr lvl="1"/>
            <a:r>
              <a:rPr lang="en-US" dirty="0" smtClean="0"/>
              <a:t>Operate with limited-memory settings</a:t>
            </a:r>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2</a:t>
            </a:fld>
            <a:endParaRPr lang="en-US"/>
          </a:p>
        </p:txBody>
      </p:sp>
    </p:spTree>
    <p:extLst>
      <p:ext uri="{BB962C8B-B14F-4D97-AF65-F5344CB8AC3E}">
        <p14:creationId xmlns:p14="http://schemas.microsoft.com/office/powerpoint/2010/main" val="1445903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AND/OR Best-first Search (AOBFS)</a:t>
            </a:r>
            <a:endParaRPr lang="en-US" dirty="0"/>
          </a:p>
        </p:txBody>
      </p:sp>
      <p:sp>
        <p:nvSpPr>
          <p:cNvPr id="3" name="Content Placeholder 2"/>
          <p:cNvSpPr>
            <a:spLocks noGrp="1"/>
          </p:cNvSpPr>
          <p:nvPr>
            <p:ph idx="1"/>
          </p:nvPr>
        </p:nvSpPr>
        <p:spPr/>
        <p:txBody>
          <a:bodyPr/>
          <a:lstStyle/>
          <a:p>
            <a:r>
              <a:rPr lang="en-US" dirty="0" smtClean="0"/>
              <a:t>Variants of our algorithm</a:t>
            </a:r>
          </a:p>
          <a:p>
            <a:pPr lvl="1"/>
            <a:r>
              <a:rPr lang="en-US" dirty="0" smtClean="0"/>
              <a:t>A-G: AND/OR search tree with gap priority</a:t>
            </a:r>
          </a:p>
          <a:p>
            <a:pPr lvl="1"/>
            <a:r>
              <a:rPr lang="en-US" dirty="0" smtClean="0"/>
              <a:t>A-U: AND/OR search tree with upper priority</a:t>
            </a:r>
          </a:p>
          <a:p>
            <a:pPr lvl="1"/>
            <a:r>
              <a:rPr lang="en-US" dirty="0" smtClean="0"/>
              <a:t>O-G: OR search tree with gap priority </a:t>
            </a:r>
            <a:r>
              <a:rPr lang="en-US" dirty="0">
                <a:solidFill>
                  <a:srgbClr val="254061"/>
                </a:solidFill>
                <a:ea typeface="+mn-ea"/>
              </a:rPr>
              <a:t>[Henrion 1991</a:t>
            </a:r>
            <a:r>
              <a:rPr lang="en-US" dirty="0" smtClean="0">
                <a:solidFill>
                  <a:srgbClr val="254061"/>
                </a:solidFill>
                <a:ea typeface="+mn-ea"/>
              </a:rPr>
              <a:t>]</a:t>
            </a:r>
            <a:endParaRPr lang="en-US" dirty="0"/>
          </a:p>
          <a:p>
            <a:pPr lvl="1"/>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20</a:t>
            </a:fld>
            <a:endParaRPr lang="en-US" dirty="0"/>
          </a:p>
        </p:txBody>
      </p:sp>
      <p:pic>
        <p:nvPicPr>
          <p:cNvPr id="10" name="Picture 9"/>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494597" y="4358634"/>
            <a:ext cx="4167378" cy="1211580"/>
          </a:xfrm>
          <a:prstGeom prst="rect">
            <a:avLst/>
          </a:prstGeom>
        </p:spPr>
      </p:pic>
    </p:spTree>
    <p:extLst>
      <p:ext uri="{BB962C8B-B14F-4D97-AF65-F5344CB8AC3E}">
        <p14:creationId xmlns:p14="http://schemas.microsoft.com/office/powerpoint/2010/main" val="51376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Baselines</a:t>
            </a:r>
            <a:endParaRPr lang="en-US" dirty="0"/>
          </a:p>
        </p:txBody>
      </p:sp>
      <p:sp>
        <p:nvSpPr>
          <p:cNvPr id="3" name="Content Placeholder 2"/>
          <p:cNvSpPr>
            <a:spLocks noGrp="1"/>
          </p:cNvSpPr>
          <p:nvPr>
            <p:ph idx="1"/>
          </p:nvPr>
        </p:nvSpPr>
        <p:spPr/>
        <p:txBody>
          <a:bodyPr/>
          <a:lstStyle/>
          <a:p>
            <a:r>
              <a:rPr lang="en-US" sz="2400" dirty="0" smtClean="0">
                <a:solidFill>
                  <a:srgbClr val="254061"/>
                </a:solidFill>
              </a:rPr>
              <a:t>       [Viricel </a:t>
            </a:r>
            <a:r>
              <a:rPr lang="en-US" sz="2400" dirty="0">
                <a:solidFill>
                  <a:srgbClr val="254061"/>
                </a:solidFill>
              </a:rPr>
              <a:t>et al</a:t>
            </a:r>
            <a:r>
              <a:rPr lang="en-US" sz="2400" dirty="0" smtClean="0">
                <a:solidFill>
                  <a:srgbClr val="254061"/>
                </a:solidFill>
              </a:rPr>
              <a:t>. </a:t>
            </a:r>
            <a:r>
              <a:rPr lang="en-US" sz="2400" dirty="0">
                <a:solidFill>
                  <a:srgbClr val="254061"/>
                </a:solidFill>
              </a:rPr>
              <a:t>2016]</a:t>
            </a:r>
            <a:r>
              <a:rPr lang="en-US" sz="2400" dirty="0" smtClean="0"/>
              <a:t> </a:t>
            </a:r>
          </a:p>
          <a:p>
            <a:pPr lvl="1"/>
            <a:r>
              <a:rPr lang="en-US" sz="2000" dirty="0" smtClean="0"/>
              <a:t>A recent depth-first branch-and-bound search algorithm </a:t>
            </a:r>
            <a:r>
              <a:rPr lang="en-US" sz="2000" dirty="0"/>
              <a:t>that </a:t>
            </a:r>
            <a:r>
              <a:rPr lang="en-US" sz="2000" dirty="0" smtClean="0"/>
              <a:t>provides deterministic upper </a:t>
            </a:r>
            <a:r>
              <a:rPr lang="en-US" sz="2000" dirty="0"/>
              <a:t>and </a:t>
            </a:r>
            <a:r>
              <a:rPr lang="en-US" sz="2000" dirty="0" smtClean="0"/>
              <a:t>lower </a:t>
            </a:r>
            <a:r>
              <a:rPr lang="en-US" sz="2000" dirty="0"/>
              <a:t>bounds on </a:t>
            </a:r>
            <a:r>
              <a:rPr lang="en-US" sz="2000" i="1" dirty="0" smtClean="0">
                <a:latin typeface="Times New Roman" panose="02020603050405020304" pitchFamily="18" charset="0"/>
                <a:cs typeface="Times New Roman" panose="02020603050405020304" pitchFamily="18" charset="0"/>
              </a:rPr>
              <a:t>Z.</a:t>
            </a:r>
          </a:p>
          <a:p>
            <a:pPr lvl="1"/>
            <a:r>
              <a:rPr lang="en-US" sz="2000" kern="1200" dirty="0">
                <a:solidFill>
                  <a:schemeClr val="tx1"/>
                </a:solidFill>
              </a:rPr>
              <a:t>For a given </a:t>
            </a:r>
            <a:r>
              <a:rPr lang="en-US" sz="2000" i="1" kern="1200" dirty="0" smtClean="0">
                <a:solidFill>
                  <a:schemeClr val="tx1"/>
                </a:solidFill>
                <a:latin typeface="Times New Roman" panose="02020603050405020304" pitchFamily="18" charset="0"/>
                <a:cs typeface="Times New Roman" panose="02020603050405020304" pitchFamily="18" charset="0"/>
              </a:rPr>
              <a:t>ɛ</a:t>
            </a:r>
            <a:r>
              <a:rPr lang="en-US" sz="2000" kern="1200" dirty="0" smtClean="0">
                <a:solidFill>
                  <a:schemeClr val="tx1"/>
                </a:solidFill>
              </a:rPr>
              <a:t>, </a:t>
            </a:r>
            <a:r>
              <a:rPr lang="en-US" sz="2000" kern="1200" dirty="0">
                <a:solidFill>
                  <a:schemeClr val="tx1"/>
                </a:solidFill>
              </a:rPr>
              <a:t>it </a:t>
            </a:r>
            <a:r>
              <a:rPr lang="en-US" sz="2000" kern="1200" dirty="0" smtClean="0">
                <a:solidFill>
                  <a:schemeClr val="tx1"/>
                </a:solidFill>
              </a:rPr>
              <a:t>returns (non-anytime) </a:t>
            </a:r>
            <a:r>
              <a:rPr lang="en-US" sz="2000" kern="1200" dirty="0">
                <a:solidFill>
                  <a:schemeClr val="tx1"/>
                </a:solidFill>
              </a:rPr>
              <a:t>bounds on </a:t>
            </a:r>
            <a:r>
              <a:rPr lang="en-US" sz="2000" kern="1200" dirty="0" err="1">
                <a:solidFill>
                  <a:schemeClr val="tx1"/>
                </a:solidFill>
                <a:latin typeface="Times New Roman" panose="02020603050405020304" pitchFamily="18" charset="0"/>
                <a:cs typeface="Times New Roman" panose="02020603050405020304" pitchFamily="18" charset="0"/>
              </a:rPr>
              <a:t>ln</a:t>
            </a:r>
            <a:r>
              <a:rPr lang="en-US" sz="2000" i="1" kern="1200" dirty="0" err="1">
                <a:solidFill>
                  <a:schemeClr val="tx1"/>
                </a:solidFill>
                <a:latin typeface="Times New Roman" panose="02020603050405020304" pitchFamily="18" charset="0"/>
                <a:cs typeface="Times New Roman" panose="02020603050405020304" pitchFamily="18" charset="0"/>
              </a:rPr>
              <a:t>Z</a:t>
            </a:r>
            <a:r>
              <a:rPr lang="en-US" sz="2000" kern="1200" dirty="0">
                <a:solidFill>
                  <a:schemeClr val="tx1"/>
                </a:solidFill>
              </a:rPr>
              <a:t> whose gap is at most </a:t>
            </a:r>
            <a:r>
              <a:rPr lang="en-US" sz="2000" kern="1200" dirty="0" smtClean="0">
                <a:solidFill>
                  <a:schemeClr val="tx1"/>
                </a:solidFill>
                <a:latin typeface="Times New Roman" panose="02020603050405020304" pitchFamily="18" charset="0"/>
                <a:cs typeface="Times New Roman" panose="02020603050405020304" pitchFamily="18" charset="0"/>
              </a:rPr>
              <a:t>ln(1</a:t>
            </a:r>
            <a:r>
              <a:rPr lang="en-US" sz="2000" i="1" kern="1200" dirty="0" smtClean="0">
                <a:solidFill>
                  <a:schemeClr val="tx1"/>
                </a:solidFill>
                <a:latin typeface="Times New Roman" panose="02020603050405020304" pitchFamily="18" charset="0"/>
                <a:cs typeface="Times New Roman" panose="02020603050405020304" pitchFamily="18" charset="0"/>
              </a:rPr>
              <a:t>+ɛ</a:t>
            </a:r>
            <a:r>
              <a:rPr lang="en-US" sz="2000" kern="1200" dirty="0" smtClean="0">
                <a:solidFill>
                  <a:schemeClr val="tx1"/>
                </a:solidFill>
                <a:latin typeface="Times New Roman" panose="02020603050405020304" pitchFamily="18" charset="0"/>
                <a:cs typeface="Times New Roman" panose="02020603050405020304" pitchFamily="18" charset="0"/>
              </a:rPr>
              <a:t>).</a:t>
            </a:r>
            <a:endParaRPr lang="en-US" sz="2000" i="1" dirty="0" smtClean="0">
              <a:latin typeface="Times New Roman" panose="02020603050405020304" pitchFamily="18" charset="0"/>
              <a:cs typeface="Times New Roman" panose="02020603050405020304" pitchFamily="18" charset="0"/>
            </a:endParaRPr>
          </a:p>
          <a:p>
            <a:r>
              <a:rPr lang="en-US" sz="2400" dirty="0" smtClean="0"/>
              <a:t>VEC </a:t>
            </a:r>
            <a:r>
              <a:rPr lang="en-US" sz="2400" dirty="0">
                <a:solidFill>
                  <a:srgbClr val="254061"/>
                </a:solidFill>
              </a:rPr>
              <a:t>[</a:t>
            </a:r>
            <a:r>
              <a:rPr lang="en-US" sz="2400" dirty="0" err="1" smtClean="0">
                <a:solidFill>
                  <a:srgbClr val="254061"/>
                </a:solidFill>
              </a:rPr>
              <a:t>Dechter</a:t>
            </a:r>
            <a:r>
              <a:rPr lang="en-US" sz="2400" dirty="0" smtClean="0">
                <a:solidFill>
                  <a:srgbClr val="254061"/>
                </a:solidFill>
              </a:rPr>
              <a:t> </a:t>
            </a:r>
            <a:r>
              <a:rPr lang="en-US" sz="2400" dirty="0">
                <a:solidFill>
                  <a:srgbClr val="254061"/>
                </a:solidFill>
              </a:rPr>
              <a:t>1999, 2013]</a:t>
            </a:r>
            <a:r>
              <a:rPr lang="en-US" sz="2400" dirty="0" smtClean="0"/>
              <a:t> </a:t>
            </a:r>
          </a:p>
          <a:p>
            <a:pPr lvl="1"/>
            <a:r>
              <a:rPr lang="en-US" sz="2000" dirty="0"/>
              <a:t>Variable Elimination </a:t>
            </a:r>
            <a:r>
              <a:rPr lang="en-US" sz="2000" dirty="0" smtClean="0"/>
              <a:t>with Conditioning</a:t>
            </a:r>
            <a:r>
              <a:rPr lang="en-US" sz="2000" dirty="0"/>
              <a:t>, also known as </a:t>
            </a:r>
            <a:r>
              <a:rPr lang="en-US" sz="2000" dirty="0" err="1"/>
              <a:t>custet</a:t>
            </a:r>
            <a:r>
              <a:rPr lang="en-US" sz="2000" dirty="0"/>
              <a:t>-conditioning</a:t>
            </a:r>
            <a:r>
              <a:rPr lang="en-US" sz="2000" dirty="0" smtClean="0"/>
              <a:t>)</a:t>
            </a:r>
          </a:p>
          <a:p>
            <a:pPr lvl="1"/>
            <a:r>
              <a:rPr lang="en-US" sz="2000" dirty="0" smtClean="0"/>
              <a:t>Apply </a:t>
            </a:r>
            <a:r>
              <a:rPr lang="en-US" sz="2000" dirty="0"/>
              <a:t>variable elimination to each assignment of the </a:t>
            </a:r>
            <a:r>
              <a:rPr lang="en-US" sz="2000" dirty="0" err="1"/>
              <a:t>cutset</a:t>
            </a:r>
            <a:r>
              <a:rPr lang="en-US" sz="2000" dirty="0"/>
              <a:t>.</a:t>
            </a:r>
            <a:endParaRPr lang="en-US" sz="2000" dirty="0" smtClean="0"/>
          </a:p>
          <a:p>
            <a:r>
              <a:rPr lang="en-US" sz="2400" dirty="0" smtClean="0"/>
              <a:t>MMAP-DFS </a:t>
            </a:r>
            <a:r>
              <a:rPr lang="en-US" sz="2400" dirty="0">
                <a:solidFill>
                  <a:srgbClr val="254061"/>
                </a:solidFill>
              </a:rPr>
              <a:t>[</a:t>
            </a:r>
            <a:r>
              <a:rPr lang="en-US" sz="2400" dirty="0" err="1">
                <a:solidFill>
                  <a:srgbClr val="254061"/>
                </a:solidFill>
              </a:rPr>
              <a:t>Marinescu</a:t>
            </a:r>
            <a:r>
              <a:rPr lang="en-US" sz="2400" dirty="0">
                <a:solidFill>
                  <a:srgbClr val="254061"/>
                </a:solidFill>
              </a:rPr>
              <a:t> et al. 2014] </a:t>
            </a:r>
            <a:r>
              <a:rPr lang="en-US" sz="2400" dirty="0" smtClean="0"/>
              <a:t>(abbreviated M-D)</a:t>
            </a:r>
          </a:p>
          <a:p>
            <a:pPr lvl="1"/>
            <a:r>
              <a:rPr lang="en-US" sz="2000" dirty="0" smtClean="0"/>
              <a:t>A </a:t>
            </a:r>
            <a:r>
              <a:rPr lang="en-US" sz="2000" dirty="0"/>
              <a:t>state-of-the-art method for marginal MAP using AND/OR </a:t>
            </a:r>
            <a:r>
              <a:rPr lang="en-US" sz="2000" dirty="0" smtClean="0"/>
              <a:t>search</a:t>
            </a:r>
          </a:p>
          <a:p>
            <a:pPr lvl="1"/>
            <a:r>
              <a:rPr lang="en-US" sz="2000" dirty="0" smtClean="0"/>
              <a:t>Solve </a:t>
            </a:r>
            <a:r>
              <a:rPr lang="en-US" sz="2000" dirty="0"/>
              <a:t>the internal summation problem exactly using depth-first search aided by </a:t>
            </a:r>
            <a:r>
              <a:rPr lang="en-US" sz="2000" dirty="0" smtClean="0"/>
              <a:t>WMB heuristics.</a:t>
            </a:r>
            <a:endParaRPr lang="en-US" sz="2000" dirty="0"/>
          </a:p>
          <a:p>
            <a:endParaRPr lang="en-US" dirty="0" smtClean="0"/>
          </a:p>
          <a:p>
            <a:pPr marL="0" indent="0">
              <a:buNone/>
            </a:pPr>
            <a:endParaRPr lang="en-US" dirty="0"/>
          </a:p>
          <a:p>
            <a:pPr marL="457200" lvl="1" indent="0">
              <a:buNone/>
            </a:pPr>
            <a:endParaRPr lang="en-US" dirty="0" smtClean="0"/>
          </a:p>
          <a:p>
            <a:pPr lvl="1"/>
            <a:endParaRPr lang="en-US" dirty="0"/>
          </a:p>
          <a:p>
            <a:pPr lvl="1"/>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21</a:t>
            </a:fld>
            <a:endParaRPr lang="en-US" dirty="0"/>
          </a:p>
        </p:txBody>
      </p:sp>
      <p:pic>
        <p:nvPicPr>
          <p:cNvPr id="10" name="Picture 9"/>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tretch>
            <a:fillRect/>
          </a:stretch>
        </p:blipFill>
        <p:spPr>
          <a:xfrm>
            <a:off x="1066330" y="1563653"/>
            <a:ext cx="346710" cy="329374"/>
          </a:xfrm>
          <a:prstGeom prst="rect">
            <a:avLst/>
          </a:prstGeom>
        </p:spPr>
      </p:pic>
    </p:spTree>
    <p:extLst>
      <p:ext uri="{BB962C8B-B14F-4D97-AF65-F5344CB8AC3E}">
        <p14:creationId xmlns:p14="http://schemas.microsoft.com/office/powerpoint/2010/main" val="4134720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Benchmarks</a:t>
            </a:r>
          </a:p>
        </p:txBody>
      </p:sp>
      <p:sp>
        <p:nvSpPr>
          <p:cNvPr id="3" name="Content Placeholder 2"/>
          <p:cNvSpPr>
            <a:spLocks noGrp="1"/>
          </p:cNvSpPr>
          <p:nvPr>
            <p:ph idx="1"/>
          </p:nvPr>
        </p:nvSpPr>
        <p:spPr>
          <a:xfrm>
            <a:off x="457200" y="1279355"/>
            <a:ext cx="8228013" cy="3437021"/>
          </a:xfrm>
        </p:spPr>
        <p:txBody>
          <a:bodyPr/>
          <a:lstStyle/>
          <a:p>
            <a:r>
              <a:rPr lang="en-US" sz="2000" b="1" kern="1200" dirty="0" smtClean="0">
                <a:solidFill>
                  <a:schemeClr val="tx1"/>
                </a:solidFill>
              </a:rPr>
              <a:t>PIC’11</a:t>
            </a:r>
            <a:r>
              <a:rPr lang="en-US" sz="2000" kern="1200" dirty="0" smtClean="0">
                <a:solidFill>
                  <a:schemeClr val="tx1"/>
                </a:solidFill>
              </a:rPr>
              <a:t>:  23 instances selected by </a:t>
            </a:r>
            <a:r>
              <a:rPr lang="en-US" sz="2000" dirty="0">
                <a:solidFill>
                  <a:srgbClr val="254061"/>
                </a:solidFill>
              </a:rPr>
              <a:t>[Viricel et al. 2016]</a:t>
            </a:r>
            <a:r>
              <a:rPr lang="en-US" sz="2000" dirty="0"/>
              <a:t> </a:t>
            </a:r>
            <a:r>
              <a:rPr lang="en-US" sz="2000" kern="1200" dirty="0" smtClean="0">
                <a:solidFill>
                  <a:schemeClr val="tx1"/>
                </a:solidFill>
              </a:rPr>
              <a:t>from the 2012 UAI competition</a:t>
            </a:r>
          </a:p>
          <a:p>
            <a:r>
              <a:rPr lang="en-US" sz="2000" b="1" dirty="0" smtClean="0"/>
              <a:t>BN</a:t>
            </a:r>
            <a:r>
              <a:rPr lang="en-US" sz="2000" dirty="0" smtClean="0"/>
              <a:t>: Bayesian networks from </a:t>
            </a:r>
            <a:r>
              <a:rPr lang="en-US" sz="2000" dirty="0"/>
              <a:t>the 2006 </a:t>
            </a:r>
            <a:r>
              <a:rPr lang="en-US" sz="2000" dirty="0" smtClean="0"/>
              <a:t>competition (50 </a:t>
            </a:r>
            <a:r>
              <a:rPr lang="en-US" sz="2000" dirty="0"/>
              <a:t>randomly selected </a:t>
            </a:r>
            <a:r>
              <a:rPr lang="en-US" sz="2000" dirty="0" smtClean="0"/>
              <a:t>instances)</a:t>
            </a:r>
          </a:p>
          <a:p>
            <a:r>
              <a:rPr lang="en-US" sz="2000" b="1" kern="1200" dirty="0" smtClean="0">
                <a:solidFill>
                  <a:schemeClr val="tx1"/>
                </a:solidFill>
              </a:rPr>
              <a:t>Protein</a:t>
            </a:r>
            <a:r>
              <a:rPr lang="en-US" sz="2000" kern="1200" dirty="0" smtClean="0">
                <a:solidFill>
                  <a:schemeClr val="tx1"/>
                </a:solidFill>
              </a:rPr>
              <a:t>:  </a:t>
            </a:r>
            <a:r>
              <a:rPr lang="en-US" sz="2000" kern="1200" dirty="0">
                <a:solidFill>
                  <a:schemeClr val="tx1"/>
                </a:solidFill>
              </a:rPr>
              <a:t>made from the “small” protein side-chains of </a:t>
            </a:r>
            <a:r>
              <a:rPr lang="en-US" sz="2000" dirty="0" smtClean="0">
                <a:solidFill>
                  <a:srgbClr val="254061"/>
                </a:solidFill>
              </a:rPr>
              <a:t>[</a:t>
            </a:r>
            <a:r>
              <a:rPr lang="en-US" sz="2000" dirty="0" err="1" smtClean="0">
                <a:solidFill>
                  <a:srgbClr val="254061"/>
                </a:solidFill>
              </a:rPr>
              <a:t>Yanover</a:t>
            </a:r>
            <a:r>
              <a:rPr lang="en-US" sz="2000" dirty="0" smtClean="0">
                <a:solidFill>
                  <a:srgbClr val="254061"/>
                </a:solidFill>
              </a:rPr>
              <a:t> </a:t>
            </a:r>
            <a:r>
              <a:rPr lang="en-US" sz="2000" dirty="0">
                <a:solidFill>
                  <a:srgbClr val="254061"/>
                </a:solidFill>
              </a:rPr>
              <a:t>and Weiss </a:t>
            </a:r>
            <a:r>
              <a:rPr lang="en-US" sz="2000" dirty="0" smtClean="0">
                <a:solidFill>
                  <a:srgbClr val="254061"/>
                </a:solidFill>
              </a:rPr>
              <a:t>2002] </a:t>
            </a:r>
            <a:r>
              <a:rPr lang="en-US" sz="2000" dirty="0" smtClean="0"/>
              <a:t>(50 </a:t>
            </a:r>
            <a:r>
              <a:rPr lang="en-US" sz="2000" dirty="0"/>
              <a:t>randomly selected </a:t>
            </a:r>
            <a:r>
              <a:rPr lang="en-US" sz="2000" dirty="0" smtClean="0"/>
              <a:t>instances)</a:t>
            </a:r>
            <a:endParaRPr lang="en-US" sz="2000" kern="1200" dirty="0" smtClean="0">
              <a:solidFill>
                <a:schemeClr val="tx1"/>
              </a:solidFill>
            </a:endParaRPr>
          </a:p>
          <a:p>
            <a:r>
              <a:rPr lang="en-US" sz="2000" b="1" kern="1200" dirty="0" smtClean="0">
                <a:solidFill>
                  <a:schemeClr val="tx1"/>
                </a:solidFill>
              </a:rPr>
              <a:t>CPD</a:t>
            </a:r>
            <a:r>
              <a:rPr lang="en-US" sz="2000" kern="1200" dirty="0" smtClean="0">
                <a:solidFill>
                  <a:schemeClr val="tx1"/>
                </a:solidFill>
              </a:rPr>
              <a:t>:  computational </a:t>
            </a:r>
            <a:r>
              <a:rPr lang="en-US" sz="2000" kern="1200" dirty="0">
                <a:solidFill>
                  <a:schemeClr val="tx1"/>
                </a:solidFill>
              </a:rPr>
              <a:t>protein design problems </a:t>
            </a:r>
            <a:r>
              <a:rPr lang="en-US" sz="2000" kern="1200" dirty="0" smtClean="0">
                <a:solidFill>
                  <a:schemeClr val="tx1"/>
                </a:solidFill>
              </a:rPr>
              <a:t>from </a:t>
            </a:r>
            <a:r>
              <a:rPr lang="en-US" sz="2000" dirty="0">
                <a:solidFill>
                  <a:srgbClr val="254061"/>
                </a:solidFill>
              </a:rPr>
              <a:t>[Viricel et al. 2016]</a:t>
            </a:r>
            <a:r>
              <a:rPr lang="en-US" sz="2000" dirty="0"/>
              <a:t> </a:t>
            </a:r>
            <a:r>
              <a:rPr lang="en-US" sz="2000" dirty="0" smtClean="0"/>
              <a:t>(100 </a:t>
            </a:r>
            <a:r>
              <a:rPr lang="en-US" sz="2000" dirty="0"/>
              <a:t>randomly selected</a:t>
            </a:r>
            <a:r>
              <a:rPr lang="en-US" sz="2000" dirty="0" smtClean="0"/>
              <a:t> </a:t>
            </a:r>
            <a:r>
              <a:rPr lang="en-US" sz="2000" dirty="0"/>
              <a:t>instances</a:t>
            </a:r>
            <a:r>
              <a:rPr lang="en-US" sz="2000" dirty="0" smtClean="0"/>
              <a:t>)</a:t>
            </a:r>
            <a:endParaRPr lang="en-US" sz="2000" kern="1200" dirty="0" smtClean="0">
              <a:solidFill>
                <a:schemeClr val="tx1"/>
              </a:solidFill>
            </a:endParaRPr>
          </a:p>
          <a:p>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22</a:t>
            </a:fld>
            <a:endParaRPr lang="en-US"/>
          </a:p>
        </p:txBody>
      </p:sp>
      <p:pic>
        <p:nvPicPr>
          <p:cNvPr id="10" name="Picture 9"/>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tretch>
            <a:fillRect/>
          </a:stretch>
        </p:blipFill>
        <p:spPr>
          <a:xfrm>
            <a:off x="1697325" y="4183535"/>
            <a:ext cx="5921883" cy="2511743"/>
          </a:xfrm>
          <a:prstGeom prst="rect">
            <a:avLst/>
          </a:prstGeom>
        </p:spPr>
      </p:pic>
      <p:sp>
        <p:nvSpPr>
          <p:cNvPr id="5" name="Rounded Rectangle 4"/>
          <p:cNvSpPr/>
          <p:nvPr/>
        </p:nvSpPr>
        <p:spPr bwMode="auto">
          <a:xfrm>
            <a:off x="5829300" y="4076700"/>
            <a:ext cx="990600" cy="2273300"/>
          </a:xfrm>
          <a:prstGeom prst="roundRect">
            <a:avLst/>
          </a:prstGeom>
          <a:noFill/>
          <a:ln w="38100"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13437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Parameters</a:t>
            </a:r>
            <a:endParaRPr lang="en-US" dirty="0"/>
          </a:p>
        </p:txBody>
      </p:sp>
      <p:sp>
        <p:nvSpPr>
          <p:cNvPr id="3" name="Content Placeholder 2"/>
          <p:cNvSpPr>
            <a:spLocks noGrp="1"/>
          </p:cNvSpPr>
          <p:nvPr>
            <p:ph idx="1"/>
          </p:nvPr>
        </p:nvSpPr>
        <p:spPr/>
        <p:txBody>
          <a:bodyPr/>
          <a:lstStyle/>
          <a:p>
            <a:r>
              <a:rPr lang="en-US" dirty="0" smtClean="0"/>
              <a:t>Implementation</a:t>
            </a:r>
          </a:p>
          <a:p>
            <a:pPr lvl="1"/>
            <a:r>
              <a:rPr lang="en-US" dirty="0" smtClean="0"/>
              <a:t>all methods are implemented </a:t>
            </a:r>
            <a:r>
              <a:rPr lang="en-US" dirty="0"/>
              <a:t>in </a:t>
            </a:r>
            <a:r>
              <a:rPr lang="en-US" dirty="0" smtClean="0"/>
              <a:t>C</a:t>
            </a:r>
            <a:r>
              <a:rPr lang="en-US" dirty="0"/>
              <a:t>++ by the original authors</a:t>
            </a:r>
            <a:endParaRPr lang="en-US" dirty="0" smtClean="0"/>
          </a:p>
          <a:p>
            <a:r>
              <a:rPr lang="en-US" dirty="0" smtClean="0"/>
              <a:t>Runtime: </a:t>
            </a:r>
          </a:p>
          <a:p>
            <a:pPr lvl="1"/>
            <a:r>
              <a:rPr lang="en-US" dirty="0" smtClean="0"/>
              <a:t>1 hour</a:t>
            </a:r>
          </a:p>
          <a:p>
            <a:r>
              <a:rPr lang="en-US" dirty="0" smtClean="0"/>
              <a:t>Memory:</a:t>
            </a:r>
          </a:p>
          <a:p>
            <a:pPr lvl="1"/>
            <a:r>
              <a:rPr lang="en-US" dirty="0"/>
              <a:t>1GB, 4GB and </a:t>
            </a:r>
            <a:r>
              <a:rPr lang="en-US" dirty="0" smtClean="0"/>
              <a:t>16GB</a:t>
            </a:r>
          </a:p>
          <a:p>
            <a:pPr lvl="1"/>
            <a:r>
              <a:rPr lang="en-US" dirty="0" err="1" smtClean="0"/>
              <a:t>i</a:t>
            </a:r>
            <a:r>
              <a:rPr lang="en-US" dirty="0" smtClean="0"/>
              <a:t>-bound determined by memory</a:t>
            </a:r>
          </a:p>
        </p:txBody>
      </p:sp>
      <p:sp>
        <p:nvSpPr>
          <p:cNvPr id="4" name="Slide Number Placeholder 3"/>
          <p:cNvSpPr>
            <a:spLocks noGrp="1"/>
          </p:cNvSpPr>
          <p:nvPr>
            <p:ph type="sldNum" idx="11"/>
          </p:nvPr>
        </p:nvSpPr>
        <p:spPr/>
        <p:txBody>
          <a:bodyPr/>
          <a:lstStyle/>
          <a:p>
            <a:fld id="{7C7EBC6B-15C4-40EC-9541-A04D2D5C7D2C}" type="slidenum">
              <a:rPr lang="en-US" smtClean="0"/>
              <a:t>23</a:t>
            </a:fld>
            <a:endParaRPr lang="en-US"/>
          </a:p>
        </p:txBody>
      </p:sp>
    </p:spTree>
    <p:extLst>
      <p:ext uri="{BB962C8B-B14F-4D97-AF65-F5344CB8AC3E}">
        <p14:creationId xmlns:p14="http://schemas.microsoft.com/office/powerpoint/2010/main" val="3266057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24</a:t>
            </a:fld>
            <a:endParaRPr lang="en-US"/>
          </a:p>
        </p:txBody>
      </p:sp>
      <p:grpSp>
        <p:nvGrpSpPr>
          <p:cNvPr id="32" name="Group 31"/>
          <p:cNvGrpSpPr/>
          <p:nvPr/>
        </p:nvGrpSpPr>
        <p:grpSpPr>
          <a:xfrm>
            <a:off x="601267" y="2193476"/>
            <a:ext cx="8079944" cy="3904476"/>
            <a:chOff x="492979" y="1339227"/>
            <a:chExt cx="8079944" cy="3904476"/>
          </a:xfrm>
        </p:grpSpPr>
        <p:sp>
          <p:nvSpPr>
            <p:cNvPr id="11" name="TextBox 10"/>
            <p:cNvSpPr txBox="1"/>
            <p:nvPr/>
          </p:nvSpPr>
          <p:spPr>
            <a:xfrm>
              <a:off x="1684416" y="4874371"/>
              <a:ext cx="6124076" cy="369332"/>
            </a:xfrm>
            <a:prstGeom prst="rect">
              <a:avLst/>
            </a:prstGeom>
            <a:noFill/>
          </p:spPr>
          <p:txBody>
            <a:bodyPr wrap="square" rtlCol="0">
              <a:spAutoFit/>
            </a:bodyPr>
            <a:lstStyle/>
            <a:p>
              <a:r>
                <a:rPr lang="en-US" dirty="0" smtClean="0">
                  <a:latin typeface="Times New Roman" panose="02020603050405020304" pitchFamily="18" charset="0"/>
                  <a:cs typeface="Times New Roman" panose="02020603050405020304" pitchFamily="18" charset="0"/>
                </a:rPr>
                <a:t>(a) PIC’11/queen5_5_4                                       (b) </a:t>
              </a:r>
              <a:r>
                <a:rPr lang="en-US" dirty="0">
                  <a:latin typeface="Times New Roman" panose="02020603050405020304" pitchFamily="18" charset="0"/>
                  <a:cs typeface="Times New Roman" panose="02020603050405020304" pitchFamily="18" charset="0"/>
                </a:rPr>
                <a:t>Protein/1g6x</a:t>
              </a:r>
              <a:endParaRPr lang="en-US" dirty="0" smtClean="0">
                <a:solidFill>
                  <a:srgbClr val="000000"/>
                </a:solidFill>
                <a:latin typeface="Times New Roman" panose="02020603050405020304" pitchFamily="18" charset="0"/>
                <a:cs typeface="Times New Roman" panose="02020603050405020304" pitchFamily="18" charset="0"/>
              </a:endParaRPr>
            </a:p>
          </p:txBody>
        </p:sp>
        <p:grpSp>
          <p:nvGrpSpPr>
            <p:cNvPr id="31" name="Group 30"/>
            <p:cNvGrpSpPr/>
            <p:nvPr/>
          </p:nvGrpSpPr>
          <p:grpSpPr>
            <a:xfrm>
              <a:off x="492979" y="1339227"/>
              <a:ext cx="8079944" cy="3525657"/>
              <a:chOff x="492979" y="1339227"/>
              <a:chExt cx="8079944" cy="3525657"/>
            </a:xfrm>
          </p:grpSpPr>
          <p:pic>
            <p:nvPicPr>
              <p:cNvPr id="28" name="Picture 2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9413" y="1345271"/>
                <a:ext cx="4063510" cy="3519613"/>
              </a:xfrm>
              <a:prstGeom prst="rect">
                <a:avLst/>
              </a:prstGeom>
            </p:spPr>
          </p:pic>
          <p:pic>
            <p:nvPicPr>
              <p:cNvPr id="30" name="Picture 2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2979" y="1339227"/>
                <a:ext cx="4022864" cy="3525091"/>
              </a:xfrm>
              <a:prstGeom prst="rect">
                <a:avLst/>
              </a:prstGeom>
            </p:spPr>
          </p:pic>
        </p:grpSp>
      </p:grpSp>
      <p:sp>
        <p:nvSpPr>
          <p:cNvPr id="33" name="Content Placeholder 2"/>
          <p:cNvSpPr>
            <a:spLocks noGrp="1"/>
          </p:cNvSpPr>
          <p:nvPr>
            <p:ph idx="1"/>
          </p:nvPr>
        </p:nvSpPr>
        <p:spPr>
          <a:xfrm>
            <a:off x="457200" y="1447800"/>
            <a:ext cx="8228013" cy="910389"/>
          </a:xfrm>
        </p:spPr>
        <p:txBody>
          <a:bodyPr/>
          <a:lstStyle/>
          <a:p>
            <a:r>
              <a:rPr lang="en-US" dirty="0"/>
              <a:t>Anytime </a:t>
            </a:r>
            <a:r>
              <a:rPr lang="en-US" dirty="0" smtClean="0"/>
              <a:t>behavior of AOBFS</a:t>
            </a:r>
            <a:endParaRPr lang="en-US" dirty="0"/>
          </a:p>
        </p:txBody>
      </p:sp>
    </p:spTree>
    <p:extLst>
      <p:ext uri="{BB962C8B-B14F-4D97-AF65-F5344CB8AC3E}">
        <p14:creationId xmlns:p14="http://schemas.microsoft.com/office/powerpoint/2010/main" val="2599970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447800"/>
            <a:ext cx="8228013" cy="1668379"/>
          </a:xfrm>
        </p:spPr>
        <p:txBody>
          <a:bodyPr/>
          <a:lstStyle/>
          <a:p>
            <a:r>
              <a:rPr lang="en-US" dirty="0"/>
              <a:t>Number of instances solved </a:t>
            </a:r>
            <a:r>
              <a:rPr lang="en-US" dirty="0" smtClean="0"/>
              <a:t>to “</a:t>
            </a:r>
            <a:r>
              <a:rPr lang="en-US" i="1" dirty="0" smtClean="0">
                <a:latin typeface="Times New Roman" panose="02020603050405020304" pitchFamily="18" charset="0"/>
                <a:cs typeface="Times New Roman" panose="02020603050405020304" pitchFamily="18" charset="0"/>
              </a:rPr>
              <a:t>tight</a:t>
            </a:r>
            <a:r>
              <a:rPr lang="en-US" dirty="0" smtClean="0"/>
              <a:t>” </a:t>
            </a:r>
            <a:r>
              <a:rPr lang="en-US" dirty="0"/>
              <a:t>tolerance interval. The </a:t>
            </a:r>
            <a:r>
              <a:rPr lang="en-US" dirty="0" smtClean="0"/>
              <a:t>best </a:t>
            </a:r>
            <a:r>
              <a:rPr lang="en-US" dirty="0"/>
              <a:t>(most solved) for each setting is </a:t>
            </a:r>
            <a:r>
              <a:rPr lang="en-US" b="1" dirty="0"/>
              <a:t>bolded</a:t>
            </a:r>
            <a:r>
              <a:rPr lang="en-US" dirty="0"/>
              <a:t>. </a:t>
            </a:r>
          </a:p>
          <a:p>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25</a:t>
            </a:fld>
            <a:endParaRPr lang="en-US"/>
          </a:p>
        </p:txBody>
      </p:sp>
      <p:pic>
        <p:nvPicPr>
          <p:cNvPr id="8" name="Picture 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97780" y="3278304"/>
            <a:ext cx="7385685" cy="2807970"/>
          </a:xfrm>
          <a:prstGeom prst="rect">
            <a:avLst/>
          </a:prstGeom>
        </p:spPr>
      </p:pic>
      <p:sp>
        <p:nvSpPr>
          <p:cNvPr id="6" name="Rounded Rectangle 5"/>
          <p:cNvSpPr/>
          <p:nvPr/>
        </p:nvSpPr>
        <p:spPr bwMode="auto">
          <a:xfrm>
            <a:off x="997779" y="4178300"/>
            <a:ext cx="7385685" cy="323934"/>
          </a:xfrm>
          <a:prstGeom prst="roundRect">
            <a:avLst/>
          </a:prstGeom>
          <a:noFill/>
          <a:ln w="38100"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422427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457200" y="1447800"/>
            <a:ext cx="8228013" cy="1668379"/>
          </a:xfrm>
        </p:spPr>
        <p:txBody>
          <a:bodyPr/>
          <a:lstStyle/>
          <a:p>
            <a:r>
              <a:rPr lang="en-US" dirty="0"/>
              <a:t>Number of instances solved </a:t>
            </a:r>
            <a:r>
              <a:rPr lang="en-US" dirty="0" smtClean="0"/>
              <a:t>to “</a:t>
            </a:r>
            <a:r>
              <a:rPr lang="en-US" i="1" dirty="0" smtClean="0">
                <a:latin typeface="Times New Roman" panose="02020603050405020304" pitchFamily="18" charset="0"/>
                <a:cs typeface="Times New Roman" panose="02020603050405020304" pitchFamily="18" charset="0"/>
              </a:rPr>
              <a:t>loose</a:t>
            </a:r>
            <a:r>
              <a:rPr lang="en-US" dirty="0" smtClean="0"/>
              <a:t>” </a:t>
            </a:r>
            <a:r>
              <a:rPr lang="en-US" dirty="0"/>
              <a:t>tolerance interval. The </a:t>
            </a:r>
            <a:r>
              <a:rPr lang="en-US" dirty="0" smtClean="0"/>
              <a:t>best </a:t>
            </a:r>
            <a:r>
              <a:rPr lang="en-US" dirty="0"/>
              <a:t>(most solved) for each setting is </a:t>
            </a:r>
            <a:r>
              <a:rPr lang="en-US" b="1" dirty="0"/>
              <a:t>bolded</a:t>
            </a:r>
            <a:r>
              <a:rPr lang="en-US" dirty="0"/>
              <a:t>. </a:t>
            </a:r>
          </a:p>
          <a:p>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26</a:t>
            </a:fld>
            <a:endParaRPr lang="en-US"/>
          </a:p>
        </p:txBody>
      </p:sp>
      <p:pic>
        <p:nvPicPr>
          <p:cNvPr id="6" name="Picture 5"/>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96093" y="3199667"/>
            <a:ext cx="7359015" cy="2145030"/>
          </a:xfrm>
          <a:prstGeom prst="rect">
            <a:avLst/>
          </a:prstGeom>
        </p:spPr>
      </p:pic>
      <p:sp>
        <p:nvSpPr>
          <p:cNvPr id="7" name="Rounded Rectangle 6"/>
          <p:cNvSpPr/>
          <p:nvPr/>
        </p:nvSpPr>
        <p:spPr bwMode="auto">
          <a:xfrm>
            <a:off x="997779" y="4032582"/>
            <a:ext cx="7357329" cy="380752"/>
          </a:xfrm>
          <a:prstGeom prst="roundRect">
            <a:avLst/>
          </a:prstGeom>
          <a:noFill/>
          <a:ln w="38100" cap="flat" cmpd="sng" algn="ctr">
            <a:solidFill>
              <a:srgbClr val="FFC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spTree>
    <p:extLst>
      <p:ext uri="{BB962C8B-B14F-4D97-AF65-F5344CB8AC3E}">
        <p14:creationId xmlns:p14="http://schemas.microsoft.com/office/powerpoint/2010/main" val="39579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a:t>
            </a:r>
          </a:p>
        </p:txBody>
      </p:sp>
      <p:sp>
        <p:nvSpPr>
          <p:cNvPr id="3" name="Content Placeholder 2"/>
          <p:cNvSpPr>
            <a:spLocks noGrp="1"/>
          </p:cNvSpPr>
          <p:nvPr>
            <p:ph idx="1"/>
          </p:nvPr>
        </p:nvSpPr>
        <p:spPr/>
        <p:txBody>
          <a:bodyPr/>
          <a:lstStyle/>
          <a:p>
            <a:r>
              <a:rPr lang="en-US" sz="2800" dirty="0" smtClean="0"/>
              <a:t>A-G sometimes effectively solve (&lt;1e-3) </a:t>
            </a:r>
            <a:r>
              <a:rPr lang="en-US" sz="2800" dirty="0"/>
              <a:t>instances with very high </a:t>
            </a:r>
            <a:r>
              <a:rPr lang="en-US" sz="2800" dirty="0" smtClean="0"/>
              <a:t>width given </a:t>
            </a:r>
            <a:r>
              <a:rPr lang="en-US" sz="2800" dirty="0"/>
              <a:t>relatively few high-weight configurations of the model. </a:t>
            </a:r>
            <a:endParaRPr lang="en-US" sz="2800" dirty="0" smtClean="0"/>
          </a:p>
          <a:p>
            <a:pPr lvl="1"/>
            <a:r>
              <a:rPr lang="en-US" sz="2400" dirty="0" smtClean="0"/>
              <a:t>“1who” is solved in </a:t>
            </a:r>
            <a:r>
              <a:rPr lang="en-US" sz="2400" dirty="0"/>
              <a:t>12 seconds and 1GB memory, while the corresponding junction tree requires about 150GB memory;  </a:t>
            </a:r>
            <a:endParaRPr lang="en-US" sz="2400" dirty="0" smtClean="0"/>
          </a:p>
          <a:p>
            <a:pPr lvl="1"/>
            <a:r>
              <a:rPr lang="en-US" sz="2400" dirty="0" smtClean="0"/>
              <a:t>“2fcr” </a:t>
            </a:r>
            <a:r>
              <a:rPr lang="en-US" sz="2400" dirty="0"/>
              <a:t>is solved in 21 minutes and 16GB memory, while junction tree would require approximately 3.5PB.</a:t>
            </a:r>
          </a:p>
        </p:txBody>
      </p:sp>
      <p:sp>
        <p:nvSpPr>
          <p:cNvPr id="4" name="Slide Number Placeholder 3"/>
          <p:cNvSpPr>
            <a:spLocks noGrp="1"/>
          </p:cNvSpPr>
          <p:nvPr>
            <p:ph type="sldNum" idx="11"/>
          </p:nvPr>
        </p:nvSpPr>
        <p:spPr/>
        <p:txBody>
          <a:bodyPr/>
          <a:lstStyle/>
          <a:p>
            <a:fld id="{7C7EBC6B-15C4-40EC-9541-A04D2D5C7D2C}" type="slidenum">
              <a:rPr lang="en-US" smtClean="0"/>
              <a:t>27</a:t>
            </a:fld>
            <a:endParaRPr lang="en-US"/>
          </a:p>
        </p:txBody>
      </p:sp>
      <p:pic>
        <p:nvPicPr>
          <p:cNvPr id="8" name="Picture 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990127" y="5030541"/>
            <a:ext cx="7382637" cy="764667"/>
          </a:xfrm>
          <a:prstGeom prst="rect">
            <a:avLst/>
          </a:prstGeom>
        </p:spPr>
      </p:pic>
    </p:spTree>
    <p:extLst>
      <p:ext uri="{BB962C8B-B14F-4D97-AF65-F5344CB8AC3E}">
        <p14:creationId xmlns:p14="http://schemas.microsoft.com/office/powerpoint/2010/main" val="38728715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Best-first search algorithm for bounding the partition function</a:t>
            </a:r>
          </a:p>
          <a:p>
            <a:pPr lvl="1"/>
            <a:r>
              <a:rPr lang="en-US" dirty="0"/>
              <a:t>B</a:t>
            </a:r>
            <a:r>
              <a:rPr lang="en-US" dirty="0" smtClean="0"/>
              <a:t>ounds </a:t>
            </a:r>
            <a:r>
              <a:rPr lang="en-US" dirty="0"/>
              <a:t>in an anytime fashion within limited memory resources</a:t>
            </a:r>
            <a:r>
              <a:rPr lang="en-US" dirty="0" smtClean="0"/>
              <a:t>.</a:t>
            </a:r>
          </a:p>
          <a:p>
            <a:pPr lvl="1"/>
            <a:r>
              <a:rPr lang="en-US" dirty="0" smtClean="0"/>
              <a:t>Search runs on AND/OR trees that enable </a:t>
            </a:r>
            <a:r>
              <a:rPr lang="en-US" dirty="0"/>
              <a:t>exploiting conditional </a:t>
            </a:r>
            <a:r>
              <a:rPr lang="en-US" dirty="0" smtClean="0"/>
              <a:t>independence</a:t>
            </a:r>
          </a:p>
          <a:p>
            <a:pPr lvl="1"/>
            <a:r>
              <a:rPr lang="en-US" dirty="0" smtClean="0"/>
              <a:t>Priority-driven </a:t>
            </a:r>
            <a:r>
              <a:rPr lang="en-US" dirty="0"/>
              <a:t>best-first search scheme b</a:t>
            </a:r>
            <a:r>
              <a:rPr lang="en-US" dirty="0" smtClean="0"/>
              <a:t>ased </a:t>
            </a:r>
            <a:r>
              <a:rPr lang="en-US" dirty="0"/>
              <a:t>on precompiled </a:t>
            </a:r>
            <a:r>
              <a:rPr lang="en-US" dirty="0" smtClean="0"/>
              <a:t>variational heuristics</a:t>
            </a:r>
          </a:p>
          <a:p>
            <a:pPr lvl="1"/>
            <a:r>
              <a:rPr lang="en-US" dirty="0" smtClean="0"/>
              <a:t>Outperform state-of-the-art baselines on </a:t>
            </a:r>
            <a:r>
              <a:rPr lang="en-US" dirty="0"/>
              <a:t>multiple </a:t>
            </a:r>
            <a:r>
              <a:rPr lang="en-US" dirty="0" smtClean="0"/>
              <a:t>benchmark &amp; </a:t>
            </a:r>
            <a:r>
              <a:rPr lang="en-US" dirty="0"/>
              <a:t>memory </a:t>
            </a:r>
            <a:r>
              <a:rPr lang="en-US" dirty="0" smtClean="0"/>
              <a:t>setups</a:t>
            </a:r>
          </a:p>
          <a:p>
            <a:endParaRPr lang="en-US" sz="2800" dirty="0"/>
          </a:p>
        </p:txBody>
      </p:sp>
      <p:sp>
        <p:nvSpPr>
          <p:cNvPr id="4" name="Slide Number Placeholder 3"/>
          <p:cNvSpPr>
            <a:spLocks noGrp="1"/>
          </p:cNvSpPr>
          <p:nvPr>
            <p:ph type="sldNum" idx="11"/>
          </p:nvPr>
        </p:nvSpPr>
        <p:spPr/>
        <p:txBody>
          <a:bodyPr/>
          <a:lstStyle/>
          <a:p>
            <a:fld id="{7C7EBC6B-15C4-40EC-9541-A04D2D5C7D2C}" type="slidenum">
              <a:rPr lang="en-US" smtClean="0"/>
              <a:t>28</a:t>
            </a:fld>
            <a:endParaRPr lang="en-US"/>
          </a:p>
        </p:txBody>
      </p:sp>
    </p:spTree>
    <p:extLst>
      <p:ext uri="{BB962C8B-B14F-4D97-AF65-F5344CB8AC3E}">
        <p14:creationId xmlns:p14="http://schemas.microsoft.com/office/powerpoint/2010/main" val="331526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sz="4000" dirty="0" smtClean="0"/>
          </a:p>
          <a:p>
            <a:pPr marL="0" indent="0" algn="ctr">
              <a:buNone/>
            </a:pPr>
            <a:r>
              <a:rPr lang="en-US" sz="4000" dirty="0" smtClean="0"/>
              <a:t>Thank You!</a:t>
            </a:r>
          </a:p>
          <a:p>
            <a:pPr marL="0" indent="0" algn="ctr">
              <a:buNone/>
            </a:pPr>
            <a:r>
              <a:rPr lang="en-US" sz="4000" dirty="0" smtClean="0"/>
              <a:t>Q&amp;A</a:t>
            </a:r>
            <a:endParaRPr lang="en-US" sz="4000" dirty="0"/>
          </a:p>
        </p:txBody>
      </p:sp>
      <p:sp>
        <p:nvSpPr>
          <p:cNvPr id="4" name="Slide Number Placeholder 3"/>
          <p:cNvSpPr>
            <a:spLocks noGrp="1"/>
          </p:cNvSpPr>
          <p:nvPr>
            <p:ph type="sldNum" idx="11"/>
          </p:nvPr>
        </p:nvSpPr>
        <p:spPr/>
        <p:txBody>
          <a:bodyPr/>
          <a:lstStyle/>
          <a:p>
            <a:fld id="{7C7EBC6B-15C4-40EC-9541-A04D2D5C7D2C}" type="slidenum">
              <a:rPr lang="en-US" smtClean="0"/>
              <a:t>29</a:t>
            </a:fld>
            <a:endParaRPr lang="en-US"/>
          </a:p>
        </p:txBody>
      </p:sp>
    </p:spTree>
    <p:extLst>
      <p:ext uri="{BB962C8B-B14F-4D97-AF65-F5344CB8AC3E}">
        <p14:creationId xmlns:p14="http://schemas.microsoft.com/office/powerpoint/2010/main" val="27872095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a:solidFill>
                  <a:schemeClr val="tx1"/>
                </a:solidFill>
              </a:rPr>
              <a:t>Background</a:t>
            </a:r>
          </a:p>
        </p:txBody>
      </p:sp>
      <p:sp>
        <p:nvSpPr>
          <p:cNvPr id="3" name="Slide Number Placeholder 2"/>
          <p:cNvSpPr>
            <a:spLocks noGrp="1"/>
          </p:cNvSpPr>
          <p:nvPr>
            <p:ph type="sldNum" idx="11"/>
          </p:nvPr>
        </p:nvSpPr>
        <p:spPr/>
        <p:txBody>
          <a:bodyPr/>
          <a:lstStyle/>
          <a:p>
            <a:fld id="{7C7EBC6B-15C4-40EC-9541-A04D2D5C7D2C}" type="slidenum">
              <a:rPr lang="en-US" smtClean="0"/>
              <a:t>3</a:t>
            </a:fld>
            <a:endParaRPr lang="en-US"/>
          </a:p>
        </p:txBody>
      </p:sp>
    </p:spTree>
    <p:extLst>
      <p:ext uri="{BB962C8B-B14F-4D97-AF65-F5344CB8AC3E}">
        <p14:creationId xmlns:p14="http://schemas.microsoft.com/office/powerpoint/2010/main" val="3400293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Models</a:t>
            </a:r>
            <a:endParaRPr lang="en-US" dirty="0"/>
          </a:p>
        </p:txBody>
      </p:sp>
      <p:sp>
        <p:nvSpPr>
          <p:cNvPr id="3" name="Content Placeholder 2"/>
          <p:cNvSpPr>
            <a:spLocks noGrp="1"/>
          </p:cNvSpPr>
          <p:nvPr>
            <p:ph idx="1"/>
          </p:nvPr>
        </p:nvSpPr>
        <p:spPr/>
        <p:txBody>
          <a:bodyPr/>
          <a:lstStyle/>
          <a:p>
            <a:r>
              <a:rPr lang="en-US" dirty="0"/>
              <a:t>A graphical model </a:t>
            </a:r>
            <a:r>
              <a:rPr lang="en-US"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X, D, F</a:t>
            </a:r>
            <a:r>
              <a:rPr lang="en-US" dirty="0">
                <a:latin typeface="Times New Roman" panose="02020603050405020304" pitchFamily="18" charset="0"/>
                <a:cs typeface="Times New Roman" panose="02020603050405020304" pitchFamily="18" charset="0"/>
              </a:rPr>
              <a:t>):</a:t>
            </a:r>
          </a:p>
          <a:p>
            <a:endParaRPr lang="en-US" dirty="0" smtClean="0"/>
          </a:p>
          <a:p>
            <a:endParaRPr lang="en-US" dirty="0" smtClean="0"/>
          </a:p>
          <a:p>
            <a:r>
              <a:rPr lang="en-US" dirty="0" smtClean="0"/>
              <a:t>Bayesian </a:t>
            </a:r>
            <a:r>
              <a:rPr lang="en-US" dirty="0"/>
              <a:t>networks, Markov </a:t>
            </a:r>
            <a:r>
              <a:rPr lang="en-US" dirty="0" smtClean="0"/>
              <a:t>random fields (MRF), </a:t>
            </a:r>
            <a:r>
              <a:rPr lang="en-US" dirty="0"/>
              <a:t>factor </a:t>
            </a:r>
            <a:r>
              <a:rPr lang="en-US" dirty="0" smtClean="0"/>
              <a:t>graphs, etc.</a:t>
            </a:r>
          </a:p>
          <a:p>
            <a:pPr lvl="1"/>
            <a:r>
              <a:rPr lang="en-US" dirty="0" smtClean="0"/>
              <a:t>Example model (MRF): </a:t>
            </a:r>
          </a:p>
        </p:txBody>
      </p:sp>
      <p:grpSp>
        <p:nvGrpSpPr>
          <p:cNvPr id="4" name="Group 3"/>
          <p:cNvGrpSpPr/>
          <p:nvPr/>
        </p:nvGrpSpPr>
        <p:grpSpPr>
          <a:xfrm>
            <a:off x="7148653" y="5229742"/>
            <a:ext cx="1498043" cy="1235210"/>
            <a:chOff x="4063093" y="2141885"/>
            <a:chExt cx="1009311" cy="832227"/>
          </a:xfrm>
        </p:grpSpPr>
        <p:sp>
          <p:nvSpPr>
            <p:cNvPr id="5" name="Oval 4"/>
            <p:cNvSpPr/>
            <p:nvPr/>
          </p:nvSpPr>
          <p:spPr>
            <a:xfrm>
              <a:off x="4063093" y="2141885"/>
              <a:ext cx="264695" cy="27993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dirty="0">
                  <a:solidFill>
                    <a:schemeClr val="tx1"/>
                  </a:solidFill>
                </a:rPr>
                <a:t>A</a:t>
              </a:r>
            </a:p>
          </p:txBody>
        </p:sp>
        <p:sp>
          <p:nvSpPr>
            <p:cNvPr id="6" name="Oval 5"/>
            <p:cNvSpPr/>
            <p:nvPr/>
          </p:nvSpPr>
          <p:spPr>
            <a:xfrm>
              <a:off x="4807709" y="2141885"/>
              <a:ext cx="264695" cy="27993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dirty="0">
                  <a:solidFill>
                    <a:schemeClr val="tx1"/>
                  </a:solidFill>
                </a:rPr>
                <a:t>B</a:t>
              </a:r>
            </a:p>
          </p:txBody>
        </p:sp>
        <p:sp>
          <p:nvSpPr>
            <p:cNvPr id="8" name="Oval 7"/>
            <p:cNvSpPr/>
            <p:nvPr/>
          </p:nvSpPr>
          <p:spPr>
            <a:xfrm>
              <a:off x="4449724" y="2694180"/>
              <a:ext cx="264695" cy="279932"/>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dirty="0">
                  <a:solidFill>
                    <a:schemeClr val="tx1"/>
                  </a:solidFill>
                </a:rPr>
                <a:t>C</a:t>
              </a:r>
            </a:p>
          </p:txBody>
        </p:sp>
        <p:cxnSp>
          <p:nvCxnSpPr>
            <p:cNvPr id="12" name="Straight Connector 11"/>
            <p:cNvCxnSpPr>
              <a:stCxn id="5" idx="6"/>
              <a:endCxn id="6" idx="2"/>
            </p:cNvCxnSpPr>
            <p:nvPr/>
          </p:nvCxnSpPr>
          <p:spPr>
            <a:xfrm>
              <a:off x="4327788" y="2281851"/>
              <a:ext cx="479921"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5"/>
              <a:endCxn id="8" idx="1"/>
            </p:cNvCxnSpPr>
            <p:nvPr/>
          </p:nvCxnSpPr>
          <p:spPr>
            <a:xfrm>
              <a:off x="4289024" y="2380822"/>
              <a:ext cx="199464" cy="3543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3"/>
              <a:endCxn id="8" idx="7"/>
            </p:cNvCxnSpPr>
            <p:nvPr/>
          </p:nvCxnSpPr>
          <p:spPr>
            <a:xfrm flipH="1">
              <a:off x="4675655" y="2380822"/>
              <a:ext cx="170817" cy="3543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6894096" y="6460610"/>
            <a:ext cx="2057400" cy="369332"/>
          </a:xfrm>
          <a:prstGeom prst="rect">
            <a:avLst/>
          </a:prstGeom>
          <a:noFill/>
        </p:spPr>
        <p:txBody>
          <a:bodyPr wrap="square" rtlCol="0">
            <a:spAutoFit/>
          </a:bodyPr>
          <a:lstStyle/>
          <a:p>
            <a:pPr algn="ctr"/>
            <a:r>
              <a:rPr lang="en-US" dirty="0" smtClean="0"/>
              <a:t>Primal Graph</a:t>
            </a:r>
            <a:endParaRPr lang="en-US" dirty="0"/>
          </a:p>
        </p:txBody>
      </p:sp>
      <p:sp>
        <p:nvSpPr>
          <p:cNvPr id="24" name="Slide Number Placeholder 23"/>
          <p:cNvSpPr>
            <a:spLocks noGrp="1"/>
          </p:cNvSpPr>
          <p:nvPr>
            <p:ph type="sldNum" idx="11"/>
          </p:nvPr>
        </p:nvSpPr>
        <p:spPr/>
        <p:txBody>
          <a:bodyPr/>
          <a:lstStyle/>
          <a:p>
            <a:fld id="{7C7EBC6B-15C4-40EC-9541-A04D2D5C7D2C}" type="slidenum">
              <a:rPr lang="en-US" smtClean="0"/>
              <a:t>4</a:t>
            </a:fld>
            <a:endParaRPr lang="en-US"/>
          </a:p>
        </p:txBody>
      </p:sp>
      <p:graphicFrame>
        <p:nvGraphicFramePr>
          <p:cNvPr id="29" name="Group 486"/>
          <p:cNvGraphicFramePr>
            <a:graphicFrameLocks noGrp="1"/>
          </p:cNvGraphicFramePr>
          <p:nvPr>
            <p:extLst>
              <p:ext uri="{D42A27DB-BD31-4B8C-83A1-F6EECF244321}">
                <p14:modId xmlns:p14="http://schemas.microsoft.com/office/powerpoint/2010/main" val="383043227"/>
              </p:ext>
            </p:extLst>
          </p:nvPr>
        </p:nvGraphicFramePr>
        <p:xfrm>
          <a:off x="1483896" y="5382142"/>
          <a:ext cx="2035134" cy="1295400"/>
        </p:xfrm>
        <a:graphic>
          <a:graphicData uri="http://schemas.openxmlformats.org/drawingml/2006/table">
            <a:tbl>
              <a:tblPr/>
              <a:tblGrid>
                <a:gridCol w="590052"/>
                <a:gridCol w="590052"/>
                <a:gridCol w="855030"/>
              </a:tblGrid>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A</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smtClean="0">
                          <a:ln>
                            <a:noFill/>
                          </a:ln>
                          <a:solidFill>
                            <a:schemeClr val="tx1"/>
                          </a:solidFill>
                          <a:effectLst/>
                          <a:latin typeface="Arial" charset="0"/>
                        </a:rPr>
                        <a:t>B</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f(A,B)</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0.24</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0.56</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1.2</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33" name="Group 486"/>
          <p:cNvGraphicFramePr>
            <a:graphicFrameLocks noGrp="1"/>
          </p:cNvGraphicFramePr>
          <p:nvPr>
            <p:extLst>
              <p:ext uri="{D42A27DB-BD31-4B8C-83A1-F6EECF244321}">
                <p14:modId xmlns:p14="http://schemas.microsoft.com/office/powerpoint/2010/main" val="1650520155"/>
              </p:ext>
            </p:extLst>
          </p:nvPr>
        </p:nvGraphicFramePr>
        <p:xfrm>
          <a:off x="4401762" y="5382142"/>
          <a:ext cx="2035134" cy="1295400"/>
        </p:xfrm>
        <a:graphic>
          <a:graphicData uri="http://schemas.openxmlformats.org/drawingml/2006/table">
            <a:tbl>
              <a:tblPr/>
              <a:tblGrid>
                <a:gridCol w="590052"/>
                <a:gridCol w="590052"/>
                <a:gridCol w="855030"/>
              </a:tblGrid>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B</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C</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chemeClr val="tx1"/>
                          </a:solidFill>
                          <a:effectLst/>
                          <a:latin typeface="Arial" charset="0"/>
                        </a:rPr>
                        <a:t>f(B,C)</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0.12</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0.36</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0</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0.3</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r h="259080">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dirty="0" smtClean="0">
                          <a:ln>
                            <a:noFill/>
                          </a:ln>
                          <a:solidFill>
                            <a:schemeClr val="tx1"/>
                          </a:solidFill>
                          <a:effectLst/>
                          <a:latin typeface="Arial" charset="0"/>
                        </a:rPr>
                        <a:t>1</a:t>
                      </a: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0" i="0" u="none" strike="noStrike" cap="none" normalizeH="0" baseline="0" smtClean="0">
                          <a:ln>
                            <a:noFill/>
                          </a:ln>
                          <a:solidFill>
                            <a:schemeClr val="tx1"/>
                          </a:solidFill>
                          <a:effectLst/>
                          <a:latin typeface="Arial" charset="0"/>
                        </a:rPr>
                        <a:t>1</a:t>
                      </a:r>
                    </a:p>
                  </a:txBody>
                  <a:tcPr marL="0" marR="0" marT="0" marB="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1411288"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US" sz="1400" b="1" i="0" u="none" strike="noStrike" cap="none" normalizeH="0" baseline="0" dirty="0" smtClean="0">
                          <a:ln>
                            <a:noFill/>
                          </a:ln>
                          <a:solidFill>
                            <a:srgbClr val="14336C"/>
                          </a:solidFill>
                          <a:effectLst/>
                          <a:latin typeface="Arial" charset="0"/>
                        </a:rPr>
                        <a:t>1.7</a:t>
                      </a:r>
                    </a:p>
                  </a:txBody>
                  <a:tcPr marL="0" marR="0" marT="0" marB="0" anchor="ctr" anchorCtr="1"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FF"/>
                    </a:solidFill>
                  </a:tcPr>
                </a:tc>
              </a:tr>
            </a:tbl>
          </a:graphicData>
        </a:graphic>
      </p:graphicFrame>
      <p:sp>
        <p:nvSpPr>
          <p:cNvPr id="34" name="TextBox 33"/>
          <p:cNvSpPr txBox="1"/>
          <p:nvPr/>
        </p:nvSpPr>
        <p:spPr>
          <a:xfrm>
            <a:off x="3769896" y="5763142"/>
            <a:ext cx="397164" cy="461665"/>
          </a:xfrm>
          <a:prstGeom prst="rect">
            <a:avLst/>
          </a:prstGeom>
          <a:noFill/>
        </p:spPr>
        <p:txBody>
          <a:bodyPr wrap="none" rtlCol="0">
            <a:spAutoFit/>
          </a:bodyPr>
          <a:lstStyle/>
          <a:p>
            <a:r>
              <a:rPr lang="en-US" sz="2400" dirty="0" smtClean="0">
                <a:solidFill>
                  <a:srgbClr val="000000"/>
                </a:solidFill>
                <a:latin typeface="+mn-lt"/>
              </a:rPr>
              <a:t>…</a:t>
            </a:r>
          </a:p>
        </p:txBody>
      </p:sp>
      <p:pic>
        <p:nvPicPr>
          <p:cNvPr id="18" name="Picture 17"/>
          <p:cNvPicPr>
            <a:picLocks noChangeAspect="1"/>
          </p:cNvPicPr>
          <p:nvPr>
            <p:custDataLst>
              <p:tags r:id="rId1"/>
            </p:custDataLst>
          </p:nvPr>
        </p:nvPicPr>
        <p:blipFill>
          <a:blip r:embed="rId5" cstate="email">
            <a:extLst>
              <a:ext uri="{28A0092B-C50C-407E-A947-70E740481C1C}">
                <a14:useLocalDpi xmlns:a14="http://schemas.microsoft.com/office/drawing/2010/main" val="0"/>
              </a:ext>
            </a:extLst>
          </a:blip>
          <a:stretch>
            <a:fillRect/>
          </a:stretch>
        </p:blipFill>
        <p:spPr>
          <a:xfrm>
            <a:off x="990601" y="2065055"/>
            <a:ext cx="4496562" cy="1033272"/>
          </a:xfrm>
          <a:prstGeom prst="rect">
            <a:avLst/>
          </a:prstGeom>
        </p:spPr>
      </p:pic>
      <p:pic>
        <p:nvPicPr>
          <p:cNvPr id="10" name="Picture 9"/>
          <p:cNvPicPr>
            <a:picLocks noChangeAspect="1"/>
          </p:cNvPicPr>
          <p:nvPr>
            <p:custDataLst>
              <p:tags r:id="rId2"/>
            </p:custDataLst>
          </p:nvPr>
        </p:nvPicPr>
        <p:blipFill>
          <a:blip r:embed="rId6" cstate="email">
            <a:extLst>
              <a:ext uri="{28A0092B-C50C-407E-A947-70E740481C1C}">
                <a14:useLocalDpi xmlns:a14="http://schemas.microsoft.com/office/drawing/2010/main" val="0"/>
              </a:ext>
            </a:extLst>
          </a:blip>
          <a:stretch>
            <a:fillRect/>
          </a:stretch>
        </p:blipFill>
        <p:spPr>
          <a:xfrm>
            <a:off x="1483896" y="4875276"/>
            <a:ext cx="4903470" cy="306324"/>
          </a:xfrm>
          <a:prstGeom prst="rect">
            <a:avLst/>
          </a:prstGeom>
        </p:spPr>
      </p:pic>
    </p:spTree>
    <p:extLst>
      <p:ext uri="{BB962C8B-B14F-4D97-AF65-F5344CB8AC3E}">
        <p14:creationId xmlns:p14="http://schemas.microsoft.com/office/powerpoint/2010/main" val="1154089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Graphical Models</a:t>
            </a:r>
            <a:endParaRPr lang="en-US" dirty="0"/>
          </a:p>
        </p:txBody>
      </p:sp>
      <p:sp>
        <p:nvSpPr>
          <p:cNvPr id="3" name="Content Placeholder 2"/>
          <p:cNvSpPr>
            <a:spLocks noGrp="1"/>
          </p:cNvSpPr>
          <p:nvPr>
            <p:ph idx="1"/>
          </p:nvPr>
        </p:nvSpPr>
        <p:spPr/>
        <p:txBody>
          <a:bodyPr>
            <a:normAutofit/>
          </a:bodyPr>
          <a:lstStyle/>
          <a:p>
            <a:r>
              <a:rPr lang="en-US" dirty="0" smtClean="0"/>
              <a:t>Typical Queries</a:t>
            </a:r>
          </a:p>
          <a:p>
            <a:pPr lvl="1"/>
            <a:r>
              <a:rPr lang="en-US" dirty="0" smtClean="0"/>
              <a:t>Maximum </a:t>
            </a:r>
            <a:r>
              <a:rPr lang="en-US" dirty="0"/>
              <a:t>A </a:t>
            </a:r>
            <a:r>
              <a:rPr lang="en-US" dirty="0" smtClean="0"/>
              <a:t>Posteriori (MAP) / Most Probable Explanation (MPE)</a:t>
            </a:r>
          </a:p>
          <a:p>
            <a:pPr marL="457200" lvl="1" indent="0">
              <a:buNone/>
            </a:pPr>
            <a:endParaRPr lang="en-US" dirty="0" smtClean="0"/>
          </a:p>
          <a:p>
            <a:pPr lvl="1"/>
            <a:r>
              <a:rPr lang="en-US" dirty="0" smtClean="0"/>
              <a:t>The Partition Function</a:t>
            </a:r>
          </a:p>
          <a:p>
            <a:pPr marL="457200" lvl="1" indent="0">
              <a:buNone/>
            </a:pPr>
            <a:endParaRPr lang="en-US" dirty="0" smtClean="0"/>
          </a:p>
        </p:txBody>
      </p:sp>
      <p:sp>
        <p:nvSpPr>
          <p:cNvPr id="6" name="Slide Number Placeholder 5"/>
          <p:cNvSpPr>
            <a:spLocks noGrp="1"/>
          </p:cNvSpPr>
          <p:nvPr>
            <p:ph type="sldNum" idx="11"/>
          </p:nvPr>
        </p:nvSpPr>
        <p:spPr/>
        <p:txBody>
          <a:bodyPr/>
          <a:lstStyle/>
          <a:p>
            <a:fld id="{7C7EBC6B-15C4-40EC-9541-A04D2D5C7D2C}" type="slidenum">
              <a:rPr lang="en-US" smtClean="0"/>
              <a:t>5</a:t>
            </a:fld>
            <a:endParaRPr lang="en-US"/>
          </a:p>
        </p:txBody>
      </p:sp>
      <p:pic>
        <p:nvPicPr>
          <p:cNvPr id="7" name="Picture 6"/>
          <p:cNvPicPr>
            <a:picLocks noChangeAspect="1"/>
          </p:cNvPicPr>
          <p:nvPr>
            <p:custDataLst>
              <p:tags r:id="rId1"/>
            </p:custDataLst>
          </p:nvPr>
        </p:nvPicPr>
        <p:blipFill>
          <a:blip r:embed="rId6" cstate="email">
            <a:extLst>
              <a:ext uri="{28A0092B-C50C-407E-A947-70E740481C1C}">
                <a14:useLocalDpi xmlns:a14="http://schemas.microsoft.com/office/drawing/2010/main" val="0"/>
              </a:ext>
            </a:extLst>
          </a:blip>
          <a:stretch>
            <a:fillRect/>
          </a:stretch>
        </p:blipFill>
        <p:spPr>
          <a:xfrm>
            <a:off x="4909427" y="2595490"/>
            <a:ext cx="2854158" cy="905203"/>
          </a:xfrm>
          <a:prstGeom prst="rect">
            <a:avLst/>
          </a:prstGeom>
        </p:spPr>
      </p:pic>
      <p:pic>
        <p:nvPicPr>
          <p:cNvPr id="8" name="Picture 7"/>
          <p:cNvPicPr>
            <a:picLocks noChangeAspect="1"/>
          </p:cNvPicPr>
          <p:nvPr>
            <p:custDataLst>
              <p:tags r:id="rId2"/>
            </p:custDataLst>
          </p:nvPr>
        </p:nvPicPr>
        <p:blipFill>
          <a:blip r:embed="rId7" cstate="email">
            <a:extLst>
              <a:ext uri="{28A0092B-C50C-407E-A947-70E740481C1C}">
                <a14:useLocalDpi xmlns:a14="http://schemas.microsoft.com/office/drawing/2010/main" val="0"/>
              </a:ext>
            </a:extLst>
          </a:blip>
          <a:stretch>
            <a:fillRect/>
          </a:stretch>
        </p:blipFill>
        <p:spPr>
          <a:xfrm>
            <a:off x="4909427" y="3745241"/>
            <a:ext cx="3520411" cy="903142"/>
          </a:xfrm>
          <a:prstGeom prst="rect">
            <a:avLst/>
          </a:prstGeom>
        </p:spPr>
      </p:pic>
      <p:sp>
        <p:nvSpPr>
          <p:cNvPr id="16" name="Rounded Rectangle 15"/>
          <p:cNvSpPr/>
          <p:nvPr/>
        </p:nvSpPr>
        <p:spPr bwMode="auto">
          <a:xfrm>
            <a:off x="4800601" y="3578480"/>
            <a:ext cx="3741820" cy="1176963"/>
          </a:xfrm>
          <a:prstGeom prst="roundRect">
            <a:avLst/>
          </a:prstGeom>
          <a:noFill/>
          <a:ln w="3810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1800" b="0" i="0" u="none" strike="noStrike" cap="none" normalizeH="0" baseline="0" smtClean="0">
              <a:ln>
                <a:noFill/>
              </a:ln>
              <a:solidFill>
                <a:schemeClr val="bg1"/>
              </a:solidFill>
              <a:effectLst/>
              <a:latin typeface="Arial" charset="0"/>
              <a:cs typeface="Lucida Sans Unicode" charset="0"/>
            </a:endParaRPr>
          </a:p>
        </p:txBody>
      </p:sp>
      <p:pic>
        <p:nvPicPr>
          <p:cNvPr id="25" name="Picture 24"/>
          <p:cNvPicPr>
            <a:picLocks noChangeAspect="1"/>
          </p:cNvPicPr>
          <p:nvPr>
            <p:custDataLst>
              <p:tags r:id="rId3"/>
            </p:custDataLst>
          </p:nvPr>
        </p:nvPicPr>
        <p:blipFill>
          <a:blip r:embed="rId8" cstate="email">
            <a:extLst>
              <a:ext uri="{28A0092B-C50C-407E-A947-70E740481C1C}">
                <a14:useLocalDpi xmlns:a14="http://schemas.microsoft.com/office/drawing/2010/main" val="0"/>
              </a:ext>
            </a:extLst>
          </a:blip>
          <a:stretch>
            <a:fillRect/>
          </a:stretch>
        </p:blipFill>
        <p:spPr>
          <a:xfrm>
            <a:off x="2791334" y="5224768"/>
            <a:ext cx="4011930" cy="546735"/>
          </a:xfrm>
          <a:prstGeom prst="rect">
            <a:avLst/>
          </a:prstGeom>
        </p:spPr>
      </p:pic>
    </p:spTree>
    <p:extLst>
      <p:ext uri="{BB962C8B-B14F-4D97-AF65-F5344CB8AC3E}">
        <p14:creationId xmlns:p14="http://schemas.microsoft.com/office/powerpoint/2010/main" val="37205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heel(1)">
                                      <p:cBhvr>
                                        <p:cTn id="7" dur="1000"/>
                                        <p:tgtEl>
                                          <p:spTgt spid="16"/>
                                        </p:tgtEl>
                                      </p:cBhvr>
                                    </p:animEffect>
                                  </p:childTnLst>
                                </p:cTn>
                              </p:par>
                              <p:par>
                                <p:cTn id="8" presetID="1"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686800" cy="836613"/>
          </a:xfrm>
        </p:spPr>
        <p:txBody>
          <a:bodyPr/>
          <a:lstStyle/>
          <a:p>
            <a:r>
              <a:rPr lang="en-US" dirty="0" smtClean="0"/>
              <a:t>Bounding the Partition Function </a:t>
            </a:r>
            <a:r>
              <a:rPr lang="en-US" i="1" dirty="0" smtClean="0">
                <a:latin typeface="Times New Roman" panose="02020603050405020304" pitchFamily="18" charset="0"/>
                <a:cs typeface="Times New Roman" panose="02020603050405020304" pitchFamily="18" charset="0"/>
              </a:rPr>
              <a:t>Z</a:t>
            </a:r>
            <a:r>
              <a:rPr lang="en-US" dirty="0" smtClean="0"/>
              <a:t> </a:t>
            </a:r>
            <a:endParaRPr lang="en-US" dirty="0"/>
          </a:p>
        </p:txBody>
      </p:sp>
      <p:sp>
        <p:nvSpPr>
          <p:cNvPr id="4" name="Slide Number Placeholder 3"/>
          <p:cNvSpPr>
            <a:spLocks noGrp="1"/>
          </p:cNvSpPr>
          <p:nvPr>
            <p:ph type="sldNum" idx="11"/>
          </p:nvPr>
        </p:nvSpPr>
        <p:spPr/>
        <p:txBody>
          <a:bodyPr/>
          <a:lstStyle/>
          <a:p>
            <a:fld id="{7C7EBC6B-15C4-40EC-9541-A04D2D5C7D2C}" type="slidenum">
              <a:rPr lang="en-US" smtClean="0"/>
              <a:t>6</a:t>
            </a:fld>
            <a:endParaRPr lang="en-US"/>
          </a:p>
        </p:txBody>
      </p:sp>
      <p:sp>
        <p:nvSpPr>
          <p:cNvPr id="5" name="Content Placeholder 4"/>
          <p:cNvSpPr>
            <a:spLocks noGrp="1"/>
          </p:cNvSpPr>
          <p:nvPr>
            <p:ph idx="1"/>
          </p:nvPr>
        </p:nvSpPr>
        <p:spPr/>
        <p:txBody>
          <a:bodyPr/>
          <a:lstStyle/>
          <a:p>
            <a:r>
              <a:rPr lang="en-US" sz="2800" dirty="0" smtClean="0"/>
              <a:t>Deterministic methods</a:t>
            </a:r>
          </a:p>
          <a:p>
            <a:pPr lvl="1"/>
            <a:r>
              <a:rPr lang="en-US" sz="2400" dirty="0" smtClean="0"/>
              <a:t>Elimination based (e.g., mini-bucket elimination </a:t>
            </a:r>
            <a:r>
              <a:rPr lang="en-US" sz="2400" dirty="0">
                <a:solidFill>
                  <a:srgbClr val="254061"/>
                </a:solidFill>
              </a:rPr>
              <a:t>[</a:t>
            </a:r>
            <a:r>
              <a:rPr lang="en-US" sz="2400" dirty="0" err="1">
                <a:solidFill>
                  <a:srgbClr val="254061"/>
                </a:solidFill>
              </a:rPr>
              <a:t>Dechter</a:t>
            </a:r>
            <a:r>
              <a:rPr lang="en-US" sz="2400" dirty="0">
                <a:solidFill>
                  <a:srgbClr val="254061"/>
                </a:solidFill>
              </a:rPr>
              <a:t> and </a:t>
            </a:r>
            <a:r>
              <a:rPr lang="en-US" sz="2400" dirty="0" err="1">
                <a:solidFill>
                  <a:srgbClr val="254061"/>
                </a:solidFill>
              </a:rPr>
              <a:t>Rish</a:t>
            </a:r>
            <a:r>
              <a:rPr lang="en-US" sz="2400" dirty="0">
                <a:solidFill>
                  <a:srgbClr val="254061"/>
                </a:solidFill>
              </a:rPr>
              <a:t> 2001</a:t>
            </a:r>
            <a:r>
              <a:rPr lang="en-US" sz="2400" dirty="0" smtClean="0">
                <a:solidFill>
                  <a:srgbClr val="254061"/>
                </a:solidFill>
              </a:rPr>
              <a:t>]</a:t>
            </a:r>
            <a:r>
              <a:rPr lang="en-US" sz="2400" dirty="0" smtClean="0"/>
              <a:t>)</a:t>
            </a:r>
          </a:p>
          <a:p>
            <a:pPr lvl="1"/>
            <a:r>
              <a:rPr lang="en-US" sz="2400" dirty="0" smtClean="0"/>
              <a:t>Variational approaches (e.g</a:t>
            </a:r>
            <a:r>
              <a:rPr lang="en-US" sz="2400" dirty="0"/>
              <a:t>., </a:t>
            </a:r>
            <a:r>
              <a:rPr lang="en-US" sz="2400" dirty="0" smtClean="0"/>
              <a:t>tree-reweighted </a:t>
            </a:r>
            <a:r>
              <a:rPr lang="en-US" sz="2400" dirty="0"/>
              <a:t>belief </a:t>
            </a:r>
            <a:r>
              <a:rPr lang="en-US" sz="2400" dirty="0" smtClean="0"/>
              <a:t>propagation</a:t>
            </a:r>
            <a:r>
              <a:rPr lang="en-US" sz="2400" dirty="0">
                <a:solidFill>
                  <a:srgbClr val="254061"/>
                </a:solidFill>
              </a:rPr>
              <a:t> [Wainwright </a:t>
            </a:r>
            <a:r>
              <a:rPr lang="en-US" sz="2400" dirty="0" smtClean="0">
                <a:solidFill>
                  <a:srgbClr val="254061"/>
                </a:solidFill>
              </a:rPr>
              <a:t>et al. 2003]</a:t>
            </a:r>
            <a:r>
              <a:rPr lang="en-US" sz="2400" dirty="0" smtClean="0"/>
              <a:t>)</a:t>
            </a:r>
          </a:p>
          <a:p>
            <a:pPr lvl="1"/>
            <a:r>
              <a:rPr lang="en-US" sz="2400" dirty="0" smtClean="0"/>
              <a:t>Search based (e.g., </a:t>
            </a:r>
            <a:r>
              <a:rPr lang="en-US" sz="2400" dirty="0">
                <a:solidFill>
                  <a:srgbClr val="254061"/>
                </a:solidFill>
              </a:rPr>
              <a:t>[</a:t>
            </a:r>
            <a:r>
              <a:rPr lang="en-US" sz="2400" dirty="0" err="1">
                <a:solidFill>
                  <a:srgbClr val="254061"/>
                </a:solidFill>
              </a:rPr>
              <a:t>Viricel</a:t>
            </a:r>
            <a:r>
              <a:rPr lang="en-US" sz="2400" dirty="0">
                <a:solidFill>
                  <a:srgbClr val="254061"/>
                </a:solidFill>
              </a:rPr>
              <a:t> et al</a:t>
            </a:r>
            <a:r>
              <a:rPr lang="en-US" sz="2400" dirty="0" smtClean="0">
                <a:solidFill>
                  <a:srgbClr val="254061"/>
                </a:solidFill>
              </a:rPr>
              <a:t>. 2016]</a:t>
            </a:r>
            <a:r>
              <a:rPr lang="en-US" sz="2400" dirty="0" smtClean="0"/>
              <a:t>)</a:t>
            </a:r>
          </a:p>
          <a:p>
            <a:r>
              <a:rPr lang="en-US" sz="2800" dirty="0" smtClean="0"/>
              <a:t>Monte </a:t>
            </a:r>
            <a:r>
              <a:rPr lang="en-US" sz="2800" dirty="0"/>
              <a:t>Carlo </a:t>
            </a:r>
            <a:r>
              <a:rPr lang="en-US" sz="2800" dirty="0" smtClean="0"/>
              <a:t>methods</a:t>
            </a:r>
          </a:p>
          <a:p>
            <a:pPr lvl="1"/>
            <a:r>
              <a:rPr lang="en-US" sz="2400" dirty="0" smtClean="0"/>
              <a:t>Importance sampling based (e.g., </a:t>
            </a:r>
            <a:r>
              <a:rPr lang="en-US" sz="2400" dirty="0" smtClean="0">
                <a:solidFill>
                  <a:srgbClr val="254061"/>
                </a:solidFill>
              </a:rPr>
              <a:t>[Liu </a:t>
            </a:r>
            <a:r>
              <a:rPr lang="en-US" sz="2400" dirty="0">
                <a:solidFill>
                  <a:srgbClr val="254061"/>
                </a:solidFill>
              </a:rPr>
              <a:t>et al. </a:t>
            </a:r>
            <a:r>
              <a:rPr lang="en-US" sz="2400" dirty="0" smtClean="0">
                <a:solidFill>
                  <a:srgbClr val="254061"/>
                </a:solidFill>
              </a:rPr>
              <a:t>2015</a:t>
            </a:r>
            <a:r>
              <a:rPr lang="en-US" sz="2400" dirty="0">
                <a:solidFill>
                  <a:srgbClr val="254061"/>
                </a:solidFill>
              </a:rPr>
              <a:t>,</a:t>
            </a:r>
            <a:r>
              <a:rPr lang="en-US" sz="2400" dirty="0" smtClean="0">
                <a:solidFill>
                  <a:srgbClr val="254061"/>
                </a:solidFill>
              </a:rPr>
              <a:t> </a:t>
            </a:r>
            <a:r>
              <a:rPr lang="en-US" sz="2400" dirty="0" err="1" smtClean="0">
                <a:solidFill>
                  <a:srgbClr val="254061"/>
                </a:solidFill>
              </a:rPr>
              <a:t>Bidyuk</a:t>
            </a:r>
            <a:r>
              <a:rPr lang="en-US" sz="2400" dirty="0" smtClean="0">
                <a:solidFill>
                  <a:srgbClr val="254061"/>
                </a:solidFill>
              </a:rPr>
              <a:t> and </a:t>
            </a:r>
            <a:r>
              <a:rPr lang="en-US" sz="2400" dirty="0" err="1" smtClean="0">
                <a:solidFill>
                  <a:srgbClr val="254061"/>
                </a:solidFill>
              </a:rPr>
              <a:t>Dechter</a:t>
            </a:r>
            <a:r>
              <a:rPr lang="en-US" sz="2400" dirty="0" smtClean="0">
                <a:solidFill>
                  <a:srgbClr val="254061"/>
                </a:solidFill>
              </a:rPr>
              <a:t> 2007]</a:t>
            </a:r>
            <a:r>
              <a:rPr lang="en-US" sz="2400" dirty="0" smtClean="0"/>
              <a:t>)</a:t>
            </a:r>
            <a:endParaRPr lang="en-US" sz="2400" dirty="0"/>
          </a:p>
          <a:p>
            <a:pPr lvl="1"/>
            <a:r>
              <a:rPr lang="en-US" sz="2400" dirty="0" smtClean="0"/>
              <a:t>Approximate </a:t>
            </a:r>
            <a:r>
              <a:rPr lang="en-US" sz="2400" dirty="0"/>
              <a:t>hash-based </a:t>
            </a:r>
            <a:r>
              <a:rPr lang="en-US" sz="2400" dirty="0" smtClean="0"/>
              <a:t>counting (e.g., </a:t>
            </a:r>
            <a:r>
              <a:rPr lang="en-US" sz="2400" dirty="0">
                <a:solidFill>
                  <a:srgbClr val="254061"/>
                </a:solidFill>
              </a:rPr>
              <a:t>[Chakraborty et al. </a:t>
            </a:r>
            <a:r>
              <a:rPr lang="en-US" sz="2400" dirty="0" smtClean="0">
                <a:solidFill>
                  <a:srgbClr val="254061"/>
                </a:solidFill>
              </a:rPr>
              <a:t>2016]</a:t>
            </a:r>
            <a:r>
              <a:rPr lang="en-US" sz="2400" dirty="0" smtClean="0"/>
              <a:t>)</a:t>
            </a:r>
            <a:endParaRPr lang="en-US" sz="2400" dirty="0"/>
          </a:p>
        </p:txBody>
      </p:sp>
    </p:spTree>
    <p:extLst>
      <p:ext uri="{BB962C8B-B14F-4D97-AF65-F5344CB8AC3E}">
        <p14:creationId xmlns:p14="http://schemas.microsoft.com/office/powerpoint/2010/main" val="3063662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lstStyle/>
          <a:p>
            <a:r>
              <a:rPr lang="en-US" dirty="0" smtClean="0">
                <a:solidFill>
                  <a:schemeClr val="tx1"/>
                </a:solidFill>
              </a:rPr>
              <a:t>Algorithm</a:t>
            </a:r>
            <a:endParaRPr lang="en-US" dirty="0">
              <a:solidFill>
                <a:schemeClr val="tx1"/>
              </a:solidFill>
            </a:endParaRPr>
          </a:p>
        </p:txBody>
      </p:sp>
      <p:sp>
        <p:nvSpPr>
          <p:cNvPr id="3" name="Slide Number Placeholder 2"/>
          <p:cNvSpPr>
            <a:spLocks noGrp="1"/>
          </p:cNvSpPr>
          <p:nvPr>
            <p:ph type="sldNum" idx="11"/>
          </p:nvPr>
        </p:nvSpPr>
        <p:spPr/>
        <p:txBody>
          <a:bodyPr/>
          <a:lstStyle/>
          <a:p>
            <a:fld id="{7C7EBC6B-15C4-40EC-9541-A04D2D5C7D2C}" type="slidenum">
              <a:rPr lang="en-US" smtClean="0"/>
              <a:t>7</a:t>
            </a:fld>
            <a:endParaRPr lang="en-US"/>
          </a:p>
        </p:txBody>
      </p:sp>
    </p:spTree>
    <p:extLst>
      <p:ext uri="{BB962C8B-B14F-4D97-AF65-F5344CB8AC3E}">
        <p14:creationId xmlns:p14="http://schemas.microsoft.com/office/powerpoint/2010/main" val="2809009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 Search Tree</a:t>
            </a:r>
            <a:endParaRPr lang="en-US" dirty="0"/>
          </a:p>
        </p:txBody>
      </p:sp>
      <p:sp>
        <p:nvSpPr>
          <p:cNvPr id="210" name="Slide Number Placeholder 209"/>
          <p:cNvSpPr>
            <a:spLocks noGrp="1"/>
          </p:cNvSpPr>
          <p:nvPr>
            <p:ph type="sldNum" idx="11"/>
          </p:nvPr>
        </p:nvSpPr>
        <p:spPr/>
        <p:txBody>
          <a:bodyPr/>
          <a:lstStyle/>
          <a:p>
            <a:fld id="{7C7EBC6B-15C4-40EC-9541-A04D2D5C7D2C}" type="slidenum">
              <a:rPr lang="en-US" smtClean="0"/>
              <a:t>8</a:t>
            </a:fld>
            <a:endParaRPr lang="en-US"/>
          </a:p>
        </p:txBody>
      </p:sp>
      <p:grpSp>
        <p:nvGrpSpPr>
          <p:cNvPr id="5" name="Group 4"/>
          <p:cNvGrpSpPr/>
          <p:nvPr/>
        </p:nvGrpSpPr>
        <p:grpSpPr>
          <a:xfrm>
            <a:off x="1346" y="2158734"/>
            <a:ext cx="9116342" cy="4180775"/>
            <a:chOff x="1346" y="2158734"/>
            <a:chExt cx="9116342" cy="4180775"/>
          </a:xfrm>
        </p:grpSpPr>
        <p:sp>
          <p:nvSpPr>
            <p:cNvPr id="1647" name="Oval 1646"/>
            <p:cNvSpPr/>
            <p:nvPr/>
          </p:nvSpPr>
          <p:spPr>
            <a:xfrm>
              <a:off x="2343357" y="3360074"/>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648" name="Rectangle 28"/>
            <p:cNvSpPr>
              <a:spLocks noChangeAspect="1" noChangeArrowheads="1"/>
            </p:cNvSpPr>
            <p:nvPr/>
          </p:nvSpPr>
          <p:spPr bwMode="auto">
            <a:xfrm>
              <a:off x="2351767" y="3024842"/>
              <a:ext cx="128304"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0</a:t>
              </a:r>
              <a:endParaRPr lang="en-US" sz="1400" b="1" dirty="0">
                <a:cs typeface="Arial" charset="0"/>
              </a:endParaRPr>
            </a:p>
          </p:txBody>
        </p:sp>
        <p:sp>
          <p:nvSpPr>
            <p:cNvPr id="1649" name="Rectangle 28"/>
            <p:cNvSpPr>
              <a:spLocks noChangeAspect="1" noChangeArrowheads="1"/>
            </p:cNvSpPr>
            <p:nvPr/>
          </p:nvSpPr>
          <p:spPr bwMode="auto">
            <a:xfrm>
              <a:off x="2564778" y="3565223"/>
              <a:ext cx="128304"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1</a:t>
              </a:r>
              <a:endParaRPr lang="en-US" sz="1400" b="1" dirty="0">
                <a:cs typeface="Arial" charset="0"/>
              </a:endParaRPr>
            </a:p>
          </p:txBody>
        </p:sp>
        <p:grpSp>
          <p:nvGrpSpPr>
            <p:cNvPr id="1650" name="Group 1649"/>
            <p:cNvGrpSpPr/>
            <p:nvPr/>
          </p:nvGrpSpPr>
          <p:grpSpPr>
            <a:xfrm>
              <a:off x="1346" y="3525154"/>
              <a:ext cx="2416295" cy="2814355"/>
              <a:chOff x="1681305" y="2977787"/>
              <a:chExt cx="3302322" cy="3703877"/>
            </a:xfrm>
          </p:grpSpPr>
          <p:cxnSp>
            <p:nvCxnSpPr>
              <p:cNvPr id="1839" name="Straight Connector 1838"/>
              <p:cNvCxnSpPr>
                <a:stCxn id="1841" idx="2"/>
                <a:endCxn id="1842" idx="0"/>
              </p:cNvCxnSpPr>
              <p:nvPr/>
            </p:nvCxnSpPr>
            <p:spPr>
              <a:xfrm flipH="1">
                <a:off x="3869686" y="3321043"/>
                <a:ext cx="823394" cy="14390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0" name="Straight Connector 1839"/>
              <p:cNvCxnSpPr>
                <a:stCxn id="1647" idx="4"/>
                <a:endCxn id="1841" idx="0"/>
              </p:cNvCxnSpPr>
              <p:nvPr/>
            </p:nvCxnSpPr>
            <p:spPr>
              <a:xfrm flipH="1">
                <a:off x="4693080" y="2977787"/>
                <a:ext cx="290547" cy="59718"/>
              </a:xfrm>
              <a:prstGeom prst="line">
                <a:avLst/>
              </a:prstGeom>
              <a:solidFill>
                <a:srgbClr val="99CCFF"/>
              </a:solidFill>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841" name="Rectangle 1840"/>
              <p:cNvSpPr>
                <a:spLocks noChangeAspect="1" noChangeArrowheads="1"/>
              </p:cNvSpPr>
              <p:nvPr/>
            </p:nvSpPr>
            <p:spPr bwMode="auto">
              <a:xfrm>
                <a:off x="4605404" y="3037505"/>
                <a:ext cx="175352" cy="283539"/>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0</a:t>
                </a:r>
                <a:endParaRPr lang="en-US" sz="1400" b="1" dirty="0">
                  <a:cs typeface="Arial" charset="0"/>
                </a:endParaRPr>
              </a:p>
            </p:txBody>
          </p:sp>
          <p:sp>
            <p:nvSpPr>
              <p:cNvPr id="1842" name="Oval 1841"/>
              <p:cNvSpPr/>
              <p:nvPr/>
            </p:nvSpPr>
            <p:spPr>
              <a:xfrm>
                <a:off x="3768163" y="3464949"/>
                <a:ext cx="203045" cy="217256"/>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grpSp>
            <p:nvGrpSpPr>
              <p:cNvPr id="1843" name="Group 1842"/>
              <p:cNvGrpSpPr/>
              <p:nvPr/>
            </p:nvGrpSpPr>
            <p:grpSpPr>
              <a:xfrm>
                <a:off x="1681305" y="3682205"/>
                <a:ext cx="2188381" cy="2999459"/>
                <a:chOff x="92769" y="2738044"/>
                <a:chExt cx="2888603" cy="3943621"/>
              </a:xfrm>
            </p:grpSpPr>
            <p:cxnSp>
              <p:nvCxnSpPr>
                <p:cNvPr id="1937" name="Straight Connector 1936"/>
                <p:cNvCxnSpPr>
                  <a:stCxn id="1842" idx="4"/>
                  <a:endCxn id="1938" idx="0"/>
                </p:cNvCxnSpPr>
                <p:nvPr/>
              </p:nvCxnSpPr>
              <p:spPr>
                <a:xfrm flipH="1">
                  <a:off x="1860352" y="2738044"/>
                  <a:ext cx="1121020" cy="19779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38" name="Rectangle 28"/>
                <p:cNvSpPr>
                  <a:spLocks noChangeAspect="1" noChangeArrowheads="1"/>
                </p:cNvSpPr>
                <p:nvPr/>
              </p:nvSpPr>
              <p:spPr bwMode="auto">
                <a:xfrm>
                  <a:off x="1744621" y="2935838"/>
                  <a:ext cx="231461" cy="37279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0</a:t>
                  </a:r>
                  <a:endParaRPr lang="en-US" sz="1400" b="1" dirty="0">
                    <a:cs typeface="Arial" charset="0"/>
                  </a:endParaRPr>
                </a:p>
              </p:txBody>
            </p:sp>
            <p:sp>
              <p:nvSpPr>
                <p:cNvPr id="1939" name="Oval 1938"/>
                <p:cNvSpPr/>
                <p:nvPr/>
              </p:nvSpPr>
              <p:spPr>
                <a:xfrm>
                  <a:off x="1721056" y="34220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940" name="Straight Connector 1939"/>
                <p:cNvCxnSpPr>
                  <a:stCxn id="1938" idx="2"/>
                  <a:endCxn id="1939" idx="0"/>
                </p:cNvCxnSpPr>
                <p:nvPr/>
              </p:nvCxnSpPr>
              <p:spPr>
                <a:xfrm flipH="1">
                  <a:off x="1855065" y="3308628"/>
                  <a:ext cx="5287" cy="11342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1" name="Straight Connector 1940"/>
                <p:cNvCxnSpPr>
                  <a:stCxn id="1939" idx="4"/>
                  <a:endCxn id="1944" idx="0"/>
                </p:cNvCxnSpPr>
                <p:nvPr/>
              </p:nvCxnSpPr>
              <p:spPr>
                <a:xfrm>
                  <a:off x="1855063" y="3707700"/>
                  <a:ext cx="55888" cy="27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2" name="Straight Connector 1941"/>
                <p:cNvCxnSpPr>
                  <a:stCxn id="1939" idx="4"/>
                </p:cNvCxnSpPr>
                <p:nvPr/>
              </p:nvCxnSpPr>
              <p:spPr>
                <a:xfrm flipH="1">
                  <a:off x="1678078" y="3707700"/>
                  <a:ext cx="176985" cy="27894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43" name="Rectangle 28"/>
                <p:cNvSpPr>
                  <a:spLocks noChangeAspect="1" noChangeArrowheads="1"/>
                </p:cNvSpPr>
                <p:nvPr/>
              </p:nvSpPr>
              <p:spPr bwMode="auto">
                <a:xfrm>
                  <a:off x="1619478" y="397429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44" name="Rectangle 28"/>
                <p:cNvSpPr>
                  <a:spLocks noChangeAspect="1" noChangeArrowheads="1"/>
                </p:cNvSpPr>
                <p:nvPr/>
              </p:nvSpPr>
              <p:spPr bwMode="auto">
                <a:xfrm>
                  <a:off x="1846986" y="398404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945" name="Straight Connector 1944"/>
                <p:cNvCxnSpPr>
                  <a:stCxn id="1943" idx="2"/>
                  <a:endCxn id="1946" idx="0"/>
                </p:cNvCxnSpPr>
                <p:nvPr/>
              </p:nvCxnSpPr>
              <p:spPr>
                <a:xfrm flipH="1">
                  <a:off x="1544071" y="4189743"/>
                  <a:ext cx="139372" cy="2274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46" name="Oval 1945"/>
                <p:cNvSpPr/>
                <p:nvPr/>
              </p:nvSpPr>
              <p:spPr>
                <a:xfrm>
                  <a:off x="1410064" y="44171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947" name="Straight Connector 1946"/>
                <p:cNvCxnSpPr>
                  <a:stCxn id="1946" idx="4"/>
                  <a:endCxn id="1950" idx="0"/>
                </p:cNvCxnSpPr>
                <p:nvPr/>
              </p:nvCxnSpPr>
              <p:spPr>
                <a:xfrm flipH="1">
                  <a:off x="1393208" y="4702825"/>
                  <a:ext cx="150863" cy="1973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8" name="Straight Connector 1947"/>
                <p:cNvCxnSpPr>
                  <a:stCxn id="1946" idx="4"/>
                  <a:endCxn id="1949" idx="0"/>
                </p:cNvCxnSpPr>
                <p:nvPr/>
              </p:nvCxnSpPr>
              <p:spPr>
                <a:xfrm flipH="1">
                  <a:off x="1093016" y="4702825"/>
                  <a:ext cx="451055"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49" name="Rectangle 28"/>
                <p:cNvSpPr>
                  <a:spLocks noChangeAspect="1" noChangeArrowheads="1"/>
                </p:cNvSpPr>
                <p:nvPr/>
              </p:nvSpPr>
              <p:spPr bwMode="auto">
                <a:xfrm>
                  <a:off x="1029051" y="490984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50" name="Rectangle 28"/>
                <p:cNvSpPr>
                  <a:spLocks noChangeAspect="1" noChangeArrowheads="1"/>
                </p:cNvSpPr>
                <p:nvPr/>
              </p:nvSpPr>
              <p:spPr bwMode="auto">
                <a:xfrm>
                  <a:off x="1329243" y="490013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951" name="Straight Connector 1950"/>
                <p:cNvCxnSpPr>
                  <a:stCxn id="1949" idx="2"/>
                </p:cNvCxnSpPr>
                <p:nvPr/>
              </p:nvCxnSpPr>
              <p:spPr>
                <a:xfrm flipH="1">
                  <a:off x="783723" y="5125285"/>
                  <a:ext cx="309293" cy="18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52" name="Oval 1951"/>
                <p:cNvSpPr/>
                <p:nvPr/>
              </p:nvSpPr>
              <p:spPr>
                <a:xfrm>
                  <a:off x="631933"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953" name="Straight Connector 1952"/>
                <p:cNvCxnSpPr>
                  <a:stCxn id="1952" idx="4"/>
                  <a:endCxn id="1956" idx="0"/>
                </p:cNvCxnSpPr>
                <p:nvPr/>
              </p:nvCxnSpPr>
              <p:spPr>
                <a:xfrm flipH="1">
                  <a:off x="693962" y="5586847"/>
                  <a:ext cx="7197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4" name="Straight Connector 1953"/>
                <p:cNvCxnSpPr>
                  <a:stCxn id="1952" idx="4"/>
                  <a:endCxn id="1955" idx="0"/>
                </p:cNvCxnSpPr>
                <p:nvPr/>
              </p:nvCxnSpPr>
              <p:spPr>
                <a:xfrm flipH="1">
                  <a:off x="423978" y="5586847"/>
                  <a:ext cx="341962"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55" name="Rectangle 28"/>
                <p:cNvSpPr>
                  <a:spLocks noChangeAspect="1" noChangeArrowheads="1"/>
                </p:cNvSpPr>
                <p:nvPr/>
              </p:nvSpPr>
              <p:spPr bwMode="auto">
                <a:xfrm>
                  <a:off x="360013" y="570105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56" name="Rectangle 28"/>
                <p:cNvSpPr>
                  <a:spLocks noChangeAspect="1" noChangeArrowheads="1"/>
                </p:cNvSpPr>
                <p:nvPr/>
              </p:nvSpPr>
              <p:spPr bwMode="auto">
                <a:xfrm>
                  <a:off x="629997" y="569538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957" name="Oval 1956"/>
                <p:cNvSpPr/>
                <p:nvPr/>
              </p:nvSpPr>
              <p:spPr>
                <a:xfrm>
                  <a:off x="92769" y="601868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58" name="Straight Connector 1957"/>
                <p:cNvCxnSpPr>
                  <a:stCxn id="1957" idx="4"/>
                  <a:endCxn id="1962" idx="0"/>
                </p:cNvCxnSpPr>
                <p:nvPr/>
              </p:nvCxnSpPr>
              <p:spPr>
                <a:xfrm>
                  <a:off x="226776" y="6304328"/>
                  <a:ext cx="76321"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9" name="Straight Connector 1958"/>
                <p:cNvCxnSpPr>
                  <a:stCxn id="1957" idx="4"/>
                  <a:endCxn id="1961" idx="0"/>
                </p:cNvCxnSpPr>
                <p:nvPr/>
              </p:nvCxnSpPr>
              <p:spPr>
                <a:xfrm flipH="1">
                  <a:off x="191160" y="6304328"/>
                  <a:ext cx="3561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0" name="Straight Connector 1959"/>
                <p:cNvCxnSpPr>
                  <a:stCxn id="1955" idx="2"/>
                  <a:endCxn id="1957" idx="0"/>
                </p:cNvCxnSpPr>
                <p:nvPr/>
              </p:nvCxnSpPr>
              <p:spPr>
                <a:xfrm flipH="1">
                  <a:off x="226776" y="5916503"/>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61" name="Rectangle 28"/>
                <p:cNvSpPr>
                  <a:spLocks noChangeAspect="1" noChangeArrowheads="1"/>
                </p:cNvSpPr>
                <p:nvPr/>
              </p:nvSpPr>
              <p:spPr bwMode="auto">
                <a:xfrm>
                  <a:off x="127195"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62" name="Rectangle 28"/>
                <p:cNvSpPr>
                  <a:spLocks noChangeAspect="1" noChangeArrowheads="1"/>
                </p:cNvSpPr>
                <p:nvPr/>
              </p:nvSpPr>
              <p:spPr bwMode="auto">
                <a:xfrm>
                  <a:off x="239132"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963" name="Oval 1962"/>
                <p:cNvSpPr/>
                <p:nvPr/>
              </p:nvSpPr>
              <p:spPr>
                <a:xfrm>
                  <a:off x="36635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64" name="Straight Connector 1963"/>
                <p:cNvCxnSpPr>
                  <a:stCxn id="1963" idx="4"/>
                  <a:endCxn id="1968" idx="0"/>
                </p:cNvCxnSpPr>
                <p:nvPr/>
              </p:nvCxnSpPr>
              <p:spPr>
                <a:xfrm>
                  <a:off x="500366" y="6302490"/>
                  <a:ext cx="52558"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5" name="Straight Connector 1964"/>
                <p:cNvCxnSpPr>
                  <a:stCxn id="1963" idx="4"/>
                  <a:endCxn id="1967" idx="0"/>
                </p:cNvCxnSpPr>
                <p:nvPr/>
              </p:nvCxnSpPr>
              <p:spPr>
                <a:xfrm flipH="1">
                  <a:off x="431026" y="6302490"/>
                  <a:ext cx="6934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6" name="Straight Connector 1965"/>
                <p:cNvCxnSpPr>
                  <a:stCxn id="1956" idx="2"/>
                  <a:endCxn id="1963" idx="0"/>
                </p:cNvCxnSpPr>
                <p:nvPr/>
              </p:nvCxnSpPr>
              <p:spPr>
                <a:xfrm flipH="1">
                  <a:off x="500366" y="5910825"/>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67" name="Rectangle 28"/>
                <p:cNvSpPr>
                  <a:spLocks noChangeAspect="1" noChangeArrowheads="1"/>
                </p:cNvSpPr>
                <p:nvPr/>
              </p:nvSpPr>
              <p:spPr bwMode="auto">
                <a:xfrm>
                  <a:off x="367061"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68" name="Rectangle 28"/>
                <p:cNvSpPr>
                  <a:spLocks noChangeAspect="1" noChangeArrowheads="1"/>
                </p:cNvSpPr>
                <p:nvPr/>
              </p:nvSpPr>
              <p:spPr bwMode="auto">
                <a:xfrm>
                  <a:off x="488959"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969" name="Straight Connector 1968"/>
                <p:cNvCxnSpPr>
                  <a:stCxn id="1950" idx="2"/>
                  <a:endCxn id="1970" idx="0"/>
                </p:cNvCxnSpPr>
                <p:nvPr/>
              </p:nvCxnSpPr>
              <p:spPr>
                <a:xfrm flipH="1">
                  <a:off x="1237775" y="5115576"/>
                  <a:ext cx="155433" cy="183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70" name="Oval 1969"/>
                <p:cNvSpPr/>
                <p:nvPr/>
              </p:nvSpPr>
              <p:spPr>
                <a:xfrm>
                  <a:off x="1103768" y="529936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971" name="Straight Connector 1970"/>
                <p:cNvCxnSpPr>
                  <a:stCxn id="1970" idx="4"/>
                  <a:endCxn id="1974" idx="0"/>
                </p:cNvCxnSpPr>
                <p:nvPr/>
              </p:nvCxnSpPr>
              <p:spPr>
                <a:xfrm>
                  <a:off x="1237775" y="5585009"/>
                  <a:ext cx="27227"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2" name="Straight Connector 1971"/>
                <p:cNvCxnSpPr>
                  <a:stCxn id="1970" idx="4"/>
                  <a:endCxn id="1973" idx="0"/>
                </p:cNvCxnSpPr>
                <p:nvPr/>
              </p:nvCxnSpPr>
              <p:spPr>
                <a:xfrm flipH="1">
                  <a:off x="995018" y="5585009"/>
                  <a:ext cx="242757"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73" name="Rectangle 28"/>
                <p:cNvSpPr>
                  <a:spLocks noChangeAspect="1" noChangeArrowheads="1"/>
                </p:cNvSpPr>
                <p:nvPr/>
              </p:nvSpPr>
              <p:spPr bwMode="auto">
                <a:xfrm>
                  <a:off x="931053" y="569922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74" name="Rectangle 28"/>
                <p:cNvSpPr>
                  <a:spLocks noChangeAspect="1" noChangeArrowheads="1"/>
                </p:cNvSpPr>
                <p:nvPr/>
              </p:nvSpPr>
              <p:spPr bwMode="auto">
                <a:xfrm>
                  <a:off x="1201037" y="569354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975" name="Oval 1974"/>
                <p:cNvSpPr/>
                <p:nvPr/>
              </p:nvSpPr>
              <p:spPr>
                <a:xfrm>
                  <a:off x="66380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76" name="Straight Connector 1975"/>
                <p:cNvCxnSpPr>
                  <a:stCxn id="1975" idx="4"/>
                  <a:endCxn id="1980" idx="0"/>
                </p:cNvCxnSpPr>
                <p:nvPr/>
              </p:nvCxnSpPr>
              <p:spPr>
                <a:xfrm flipH="1">
                  <a:off x="797018" y="6302490"/>
                  <a:ext cx="798"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7" name="Straight Connector 1976"/>
                <p:cNvCxnSpPr>
                  <a:stCxn id="1975" idx="4"/>
                  <a:endCxn id="1979" idx="0"/>
                </p:cNvCxnSpPr>
                <p:nvPr/>
              </p:nvCxnSpPr>
              <p:spPr>
                <a:xfrm flipH="1">
                  <a:off x="685081" y="6302490"/>
                  <a:ext cx="112735"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8" name="Straight Connector 1977"/>
                <p:cNvCxnSpPr>
                  <a:stCxn id="1973" idx="2"/>
                  <a:endCxn id="1975" idx="0"/>
                </p:cNvCxnSpPr>
                <p:nvPr/>
              </p:nvCxnSpPr>
              <p:spPr>
                <a:xfrm flipH="1">
                  <a:off x="797816" y="5914665"/>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79" name="Rectangle 28"/>
                <p:cNvSpPr>
                  <a:spLocks noChangeAspect="1" noChangeArrowheads="1"/>
                </p:cNvSpPr>
                <p:nvPr/>
              </p:nvSpPr>
              <p:spPr bwMode="auto">
                <a:xfrm>
                  <a:off x="621116"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80" name="Rectangle 28"/>
                <p:cNvSpPr>
                  <a:spLocks noChangeAspect="1" noChangeArrowheads="1"/>
                </p:cNvSpPr>
                <p:nvPr/>
              </p:nvSpPr>
              <p:spPr bwMode="auto">
                <a:xfrm>
                  <a:off x="733053"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981" name="Oval 1980"/>
                <p:cNvSpPr/>
                <p:nvPr/>
              </p:nvSpPr>
              <p:spPr>
                <a:xfrm>
                  <a:off x="937399" y="601500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82" name="Straight Connector 1981"/>
                <p:cNvCxnSpPr>
                  <a:stCxn id="1981" idx="4"/>
                  <a:endCxn id="1986" idx="0"/>
                </p:cNvCxnSpPr>
                <p:nvPr/>
              </p:nvCxnSpPr>
              <p:spPr>
                <a:xfrm flipH="1">
                  <a:off x="1046845" y="6300652"/>
                  <a:ext cx="24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3" name="Straight Connector 1982"/>
                <p:cNvCxnSpPr>
                  <a:stCxn id="1981" idx="4"/>
                  <a:endCxn id="1985" idx="0"/>
                </p:cNvCxnSpPr>
                <p:nvPr/>
              </p:nvCxnSpPr>
              <p:spPr>
                <a:xfrm flipH="1">
                  <a:off x="924947" y="6300652"/>
                  <a:ext cx="146459"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4" name="Straight Connector 1983"/>
                <p:cNvCxnSpPr>
                  <a:stCxn id="1974" idx="2"/>
                  <a:endCxn id="1981" idx="0"/>
                </p:cNvCxnSpPr>
                <p:nvPr/>
              </p:nvCxnSpPr>
              <p:spPr>
                <a:xfrm flipH="1">
                  <a:off x="1071406" y="5908987"/>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85" name="Rectangle 28"/>
                <p:cNvSpPr>
                  <a:spLocks noChangeAspect="1" noChangeArrowheads="1"/>
                </p:cNvSpPr>
                <p:nvPr/>
              </p:nvSpPr>
              <p:spPr bwMode="auto">
                <a:xfrm>
                  <a:off x="860982"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86" name="Rectangle 28"/>
                <p:cNvSpPr>
                  <a:spLocks noChangeAspect="1" noChangeArrowheads="1"/>
                </p:cNvSpPr>
                <p:nvPr/>
              </p:nvSpPr>
              <p:spPr bwMode="auto">
                <a:xfrm>
                  <a:off x="982880"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987" name="Straight Connector 1986"/>
                <p:cNvCxnSpPr>
                  <a:stCxn id="1944" idx="2"/>
                  <a:endCxn id="1988" idx="0"/>
                </p:cNvCxnSpPr>
                <p:nvPr/>
              </p:nvCxnSpPr>
              <p:spPr>
                <a:xfrm>
                  <a:off x="1910951" y="4199486"/>
                  <a:ext cx="37100" cy="21586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88" name="Oval 1987"/>
                <p:cNvSpPr/>
                <p:nvPr/>
              </p:nvSpPr>
              <p:spPr>
                <a:xfrm>
                  <a:off x="1814044" y="44153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989" name="Straight Connector 1988"/>
                <p:cNvCxnSpPr>
                  <a:stCxn id="1988" idx="4"/>
                  <a:endCxn id="1992" idx="0"/>
                </p:cNvCxnSpPr>
                <p:nvPr/>
              </p:nvCxnSpPr>
              <p:spPr>
                <a:xfrm>
                  <a:off x="1948051" y="4700989"/>
                  <a:ext cx="137577"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0" name="Straight Connector 1989"/>
                <p:cNvCxnSpPr>
                  <a:stCxn id="1988" idx="4"/>
                  <a:endCxn id="1991" idx="0"/>
                </p:cNvCxnSpPr>
                <p:nvPr/>
              </p:nvCxnSpPr>
              <p:spPr>
                <a:xfrm flipH="1">
                  <a:off x="1796388" y="4700989"/>
                  <a:ext cx="151663"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91" name="Rectangle 28"/>
                <p:cNvSpPr>
                  <a:spLocks noChangeAspect="1" noChangeArrowheads="1"/>
                </p:cNvSpPr>
                <p:nvPr/>
              </p:nvSpPr>
              <p:spPr bwMode="auto">
                <a:xfrm>
                  <a:off x="173242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92" name="Rectangle 28"/>
                <p:cNvSpPr>
                  <a:spLocks noChangeAspect="1" noChangeArrowheads="1"/>
                </p:cNvSpPr>
                <p:nvPr/>
              </p:nvSpPr>
              <p:spPr bwMode="auto">
                <a:xfrm>
                  <a:off x="202166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993" name="Straight Connector 1992"/>
                <p:cNvCxnSpPr>
                  <a:stCxn id="1991" idx="2"/>
                  <a:endCxn id="1994" idx="0"/>
                </p:cNvCxnSpPr>
                <p:nvPr/>
              </p:nvCxnSpPr>
              <p:spPr>
                <a:xfrm flipH="1">
                  <a:off x="1668733" y="5123449"/>
                  <a:ext cx="127655" cy="1777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94" name="Oval 1993"/>
                <p:cNvSpPr/>
                <p:nvPr/>
              </p:nvSpPr>
              <p:spPr>
                <a:xfrm>
                  <a:off x="1534726"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995" name="Straight Connector 1994"/>
                <p:cNvCxnSpPr>
                  <a:stCxn id="1994" idx="4"/>
                  <a:endCxn id="1998" idx="0"/>
                </p:cNvCxnSpPr>
                <p:nvPr/>
              </p:nvCxnSpPr>
              <p:spPr>
                <a:xfrm>
                  <a:off x="1668733" y="5586847"/>
                  <a:ext cx="158131" cy="10669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6" name="Straight Connector 1995"/>
                <p:cNvCxnSpPr>
                  <a:stCxn id="1994" idx="4"/>
                  <a:endCxn id="1997" idx="0"/>
                </p:cNvCxnSpPr>
                <p:nvPr/>
              </p:nvCxnSpPr>
              <p:spPr>
                <a:xfrm flipH="1">
                  <a:off x="1556880" y="5586847"/>
                  <a:ext cx="111853" cy="1123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97" name="Rectangle 28"/>
                <p:cNvSpPr>
                  <a:spLocks noChangeAspect="1" noChangeArrowheads="1"/>
                </p:cNvSpPr>
                <p:nvPr/>
              </p:nvSpPr>
              <p:spPr bwMode="auto">
                <a:xfrm>
                  <a:off x="1492915" y="56992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98" name="Rectangle 28"/>
                <p:cNvSpPr>
                  <a:spLocks noChangeAspect="1" noChangeArrowheads="1"/>
                </p:cNvSpPr>
                <p:nvPr/>
              </p:nvSpPr>
              <p:spPr bwMode="auto">
                <a:xfrm>
                  <a:off x="1762899" y="569354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999" name="Oval 1998"/>
                <p:cNvSpPr/>
                <p:nvPr/>
              </p:nvSpPr>
              <p:spPr>
                <a:xfrm>
                  <a:off x="1225671" y="60168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000" name="Straight Connector 1999"/>
                <p:cNvCxnSpPr>
                  <a:stCxn id="1999" idx="4"/>
                  <a:endCxn id="2004" idx="0"/>
                </p:cNvCxnSpPr>
                <p:nvPr/>
              </p:nvCxnSpPr>
              <p:spPr>
                <a:xfrm flipH="1">
                  <a:off x="1292778" y="6302492"/>
                  <a:ext cx="66900"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1" name="Straight Connector 2000"/>
                <p:cNvCxnSpPr>
                  <a:stCxn id="1999" idx="4"/>
                  <a:endCxn id="2003" idx="0"/>
                </p:cNvCxnSpPr>
                <p:nvPr/>
              </p:nvCxnSpPr>
              <p:spPr>
                <a:xfrm flipH="1">
                  <a:off x="1180841" y="6302492"/>
                  <a:ext cx="17883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2" name="Straight Connector 2001"/>
                <p:cNvCxnSpPr>
                  <a:stCxn id="1997" idx="2"/>
                  <a:endCxn id="1999" idx="0"/>
                </p:cNvCxnSpPr>
                <p:nvPr/>
              </p:nvCxnSpPr>
              <p:spPr>
                <a:xfrm flipH="1">
                  <a:off x="1359678" y="5914667"/>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03" name="Rectangle 28"/>
                <p:cNvSpPr>
                  <a:spLocks noChangeAspect="1" noChangeArrowheads="1"/>
                </p:cNvSpPr>
                <p:nvPr/>
              </p:nvSpPr>
              <p:spPr bwMode="auto">
                <a:xfrm>
                  <a:off x="1116876"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004" name="Rectangle 28"/>
                <p:cNvSpPr>
                  <a:spLocks noChangeAspect="1" noChangeArrowheads="1"/>
                </p:cNvSpPr>
                <p:nvPr/>
              </p:nvSpPr>
              <p:spPr bwMode="auto">
                <a:xfrm>
                  <a:off x="1228813"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005" name="Oval 2004"/>
                <p:cNvSpPr/>
                <p:nvPr/>
              </p:nvSpPr>
              <p:spPr>
                <a:xfrm>
                  <a:off x="149926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006" name="Straight Connector 2005"/>
                <p:cNvCxnSpPr>
                  <a:stCxn id="2005" idx="4"/>
                  <a:endCxn id="2010" idx="0"/>
                </p:cNvCxnSpPr>
                <p:nvPr/>
              </p:nvCxnSpPr>
              <p:spPr>
                <a:xfrm flipH="1">
                  <a:off x="1542605" y="6300654"/>
                  <a:ext cx="90663"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7" name="Straight Connector 2006"/>
                <p:cNvCxnSpPr>
                  <a:stCxn id="2005" idx="4"/>
                  <a:endCxn id="2009" idx="0"/>
                </p:cNvCxnSpPr>
                <p:nvPr/>
              </p:nvCxnSpPr>
              <p:spPr>
                <a:xfrm flipH="1">
                  <a:off x="1420707" y="6300654"/>
                  <a:ext cx="212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8" name="Straight Connector 2007"/>
                <p:cNvCxnSpPr>
                  <a:stCxn id="1998" idx="2"/>
                  <a:endCxn id="2005" idx="0"/>
                </p:cNvCxnSpPr>
                <p:nvPr/>
              </p:nvCxnSpPr>
              <p:spPr>
                <a:xfrm flipH="1">
                  <a:off x="1633268" y="5908989"/>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09" name="Rectangle 28"/>
                <p:cNvSpPr>
                  <a:spLocks noChangeAspect="1" noChangeArrowheads="1"/>
                </p:cNvSpPr>
                <p:nvPr/>
              </p:nvSpPr>
              <p:spPr bwMode="auto">
                <a:xfrm>
                  <a:off x="1356742"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010" name="Rectangle 28"/>
                <p:cNvSpPr>
                  <a:spLocks noChangeAspect="1" noChangeArrowheads="1"/>
                </p:cNvSpPr>
                <p:nvPr/>
              </p:nvSpPr>
              <p:spPr bwMode="auto">
                <a:xfrm>
                  <a:off x="1478640"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2011" name="Straight Connector 2010"/>
                <p:cNvCxnSpPr>
                  <a:stCxn id="1992" idx="2"/>
                  <a:endCxn id="2012" idx="0"/>
                </p:cNvCxnSpPr>
                <p:nvPr/>
              </p:nvCxnSpPr>
              <p:spPr>
                <a:xfrm>
                  <a:off x="2085628" y="5123449"/>
                  <a:ext cx="20002" cy="1748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12" name="Oval 2011"/>
                <p:cNvSpPr/>
                <p:nvPr/>
              </p:nvSpPr>
              <p:spPr>
                <a:xfrm>
                  <a:off x="1971623" y="529834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013" name="Straight Connector 2012"/>
                <p:cNvCxnSpPr>
                  <a:stCxn id="2012" idx="4"/>
                  <a:endCxn id="2016" idx="0"/>
                </p:cNvCxnSpPr>
                <p:nvPr/>
              </p:nvCxnSpPr>
              <p:spPr>
                <a:xfrm>
                  <a:off x="2105630" y="5583985"/>
                  <a:ext cx="101791" cy="1077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4" name="Straight Connector 2013"/>
                <p:cNvCxnSpPr>
                  <a:stCxn id="2012" idx="4"/>
                  <a:endCxn id="2015" idx="0"/>
                </p:cNvCxnSpPr>
                <p:nvPr/>
              </p:nvCxnSpPr>
              <p:spPr>
                <a:xfrm flipH="1">
                  <a:off x="2028406" y="5583985"/>
                  <a:ext cx="77224" cy="11340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15" name="Rectangle 28"/>
                <p:cNvSpPr>
                  <a:spLocks noChangeAspect="1" noChangeArrowheads="1"/>
                </p:cNvSpPr>
                <p:nvPr/>
              </p:nvSpPr>
              <p:spPr bwMode="auto">
                <a:xfrm>
                  <a:off x="1964441" y="569738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016" name="Rectangle 28"/>
                <p:cNvSpPr>
                  <a:spLocks noChangeAspect="1" noChangeArrowheads="1"/>
                </p:cNvSpPr>
                <p:nvPr/>
              </p:nvSpPr>
              <p:spPr bwMode="auto">
                <a:xfrm>
                  <a:off x="2143456" y="569170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017" name="Oval 2016"/>
                <p:cNvSpPr/>
                <p:nvPr/>
              </p:nvSpPr>
              <p:spPr>
                <a:xfrm>
                  <a:off x="179671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018" name="Straight Connector 2017"/>
                <p:cNvCxnSpPr>
                  <a:stCxn id="2017" idx="4"/>
                  <a:endCxn id="2022" idx="0"/>
                </p:cNvCxnSpPr>
                <p:nvPr/>
              </p:nvCxnSpPr>
              <p:spPr>
                <a:xfrm flipH="1">
                  <a:off x="1786699" y="6300654"/>
                  <a:ext cx="144019"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9" name="Straight Connector 2018"/>
                <p:cNvCxnSpPr>
                  <a:stCxn id="2017" idx="4"/>
                  <a:endCxn id="2021" idx="0"/>
                </p:cNvCxnSpPr>
                <p:nvPr/>
              </p:nvCxnSpPr>
              <p:spPr>
                <a:xfrm flipH="1">
                  <a:off x="1674762" y="6300654"/>
                  <a:ext cx="25595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0" name="Straight Connector 2019"/>
                <p:cNvCxnSpPr>
                  <a:stCxn id="2015" idx="2"/>
                  <a:endCxn id="2017" idx="0"/>
                </p:cNvCxnSpPr>
                <p:nvPr/>
              </p:nvCxnSpPr>
              <p:spPr>
                <a:xfrm flipH="1">
                  <a:off x="1930718" y="5912829"/>
                  <a:ext cx="97688"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21" name="Rectangle 28"/>
                <p:cNvSpPr>
                  <a:spLocks noChangeAspect="1" noChangeArrowheads="1"/>
                </p:cNvSpPr>
                <p:nvPr/>
              </p:nvSpPr>
              <p:spPr bwMode="auto">
                <a:xfrm>
                  <a:off x="1610797"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022" name="Rectangle 28"/>
                <p:cNvSpPr>
                  <a:spLocks noChangeAspect="1" noChangeArrowheads="1"/>
                </p:cNvSpPr>
                <p:nvPr/>
              </p:nvSpPr>
              <p:spPr bwMode="auto">
                <a:xfrm>
                  <a:off x="1722734"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023" name="Oval 2022"/>
                <p:cNvSpPr/>
                <p:nvPr/>
              </p:nvSpPr>
              <p:spPr>
                <a:xfrm>
                  <a:off x="2070301" y="601317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024" name="Straight Connector 2023"/>
                <p:cNvCxnSpPr>
                  <a:stCxn id="2023" idx="4"/>
                  <a:endCxn id="2028" idx="0"/>
                </p:cNvCxnSpPr>
                <p:nvPr/>
              </p:nvCxnSpPr>
              <p:spPr>
                <a:xfrm flipH="1">
                  <a:off x="2036526" y="6298816"/>
                  <a:ext cx="167782"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5" name="Straight Connector 2024"/>
                <p:cNvCxnSpPr>
                  <a:stCxn id="2023" idx="4"/>
                  <a:endCxn id="2027" idx="0"/>
                </p:cNvCxnSpPr>
                <p:nvPr/>
              </p:nvCxnSpPr>
              <p:spPr>
                <a:xfrm flipH="1">
                  <a:off x="1914628" y="6298816"/>
                  <a:ext cx="28968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6" name="Straight Connector 2025"/>
                <p:cNvCxnSpPr>
                  <a:stCxn id="2016" idx="2"/>
                  <a:endCxn id="2023" idx="0"/>
                </p:cNvCxnSpPr>
                <p:nvPr/>
              </p:nvCxnSpPr>
              <p:spPr>
                <a:xfrm flipH="1">
                  <a:off x="2204308" y="5907151"/>
                  <a:ext cx="3113"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027" name="Rectangle 28"/>
                <p:cNvSpPr>
                  <a:spLocks noChangeAspect="1" noChangeArrowheads="1"/>
                </p:cNvSpPr>
                <p:nvPr/>
              </p:nvSpPr>
              <p:spPr bwMode="auto">
                <a:xfrm>
                  <a:off x="1850663"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028" name="Rectangle 28"/>
                <p:cNvSpPr>
                  <a:spLocks noChangeAspect="1" noChangeArrowheads="1"/>
                </p:cNvSpPr>
                <p:nvPr/>
              </p:nvSpPr>
              <p:spPr bwMode="auto">
                <a:xfrm>
                  <a:off x="1972561"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1844" name="Group 1843"/>
              <p:cNvGrpSpPr/>
              <p:nvPr/>
            </p:nvGrpSpPr>
            <p:grpSpPr>
              <a:xfrm>
                <a:off x="3182248" y="3682204"/>
                <a:ext cx="1701207" cy="2998063"/>
                <a:chOff x="92769" y="2739880"/>
                <a:chExt cx="2245546" cy="3941785"/>
              </a:xfrm>
            </p:grpSpPr>
            <p:cxnSp>
              <p:nvCxnSpPr>
                <p:cNvPr id="1845" name="Straight Connector 1844"/>
                <p:cNvCxnSpPr>
                  <a:stCxn id="1842" idx="4"/>
                  <a:endCxn id="1846" idx="0"/>
                </p:cNvCxnSpPr>
                <p:nvPr/>
              </p:nvCxnSpPr>
              <p:spPr>
                <a:xfrm>
                  <a:off x="1000167" y="2739880"/>
                  <a:ext cx="860184" cy="1959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46" name="Rectangle 28"/>
                <p:cNvSpPr>
                  <a:spLocks noChangeAspect="1" noChangeArrowheads="1"/>
                </p:cNvSpPr>
                <p:nvPr/>
              </p:nvSpPr>
              <p:spPr bwMode="auto">
                <a:xfrm>
                  <a:off x="1744622" y="2935837"/>
                  <a:ext cx="231459" cy="37279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1</a:t>
                  </a:r>
                  <a:endParaRPr lang="en-US" sz="1400" b="1" dirty="0">
                    <a:cs typeface="Arial" charset="0"/>
                  </a:endParaRPr>
                </a:p>
              </p:txBody>
            </p:sp>
            <p:sp>
              <p:nvSpPr>
                <p:cNvPr id="1847" name="Oval 1846"/>
                <p:cNvSpPr/>
                <p:nvPr/>
              </p:nvSpPr>
              <p:spPr>
                <a:xfrm>
                  <a:off x="1721056" y="34220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848" name="Straight Connector 1847"/>
                <p:cNvCxnSpPr>
                  <a:stCxn id="1846" idx="2"/>
                  <a:endCxn id="1847" idx="0"/>
                </p:cNvCxnSpPr>
                <p:nvPr/>
              </p:nvCxnSpPr>
              <p:spPr>
                <a:xfrm flipH="1">
                  <a:off x="1855064" y="3308627"/>
                  <a:ext cx="5287" cy="11343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9" name="Straight Connector 1848"/>
                <p:cNvCxnSpPr>
                  <a:stCxn id="1847" idx="4"/>
                  <a:endCxn id="1852" idx="0"/>
                </p:cNvCxnSpPr>
                <p:nvPr/>
              </p:nvCxnSpPr>
              <p:spPr>
                <a:xfrm>
                  <a:off x="1855063" y="3707700"/>
                  <a:ext cx="55888" cy="27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0" name="Straight Connector 1849"/>
                <p:cNvCxnSpPr>
                  <a:stCxn id="1847" idx="4"/>
                </p:cNvCxnSpPr>
                <p:nvPr/>
              </p:nvCxnSpPr>
              <p:spPr>
                <a:xfrm flipH="1">
                  <a:off x="1678078" y="3707700"/>
                  <a:ext cx="176985" cy="27894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51" name="Rectangle 28"/>
                <p:cNvSpPr>
                  <a:spLocks noChangeAspect="1" noChangeArrowheads="1"/>
                </p:cNvSpPr>
                <p:nvPr/>
              </p:nvSpPr>
              <p:spPr bwMode="auto">
                <a:xfrm>
                  <a:off x="1619478" y="397429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852" name="Rectangle 28"/>
                <p:cNvSpPr>
                  <a:spLocks noChangeAspect="1" noChangeArrowheads="1"/>
                </p:cNvSpPr>
                <p:nvPr/>
              </p:nvSpPr>
              <p:spPr bwMode="auto">
                <a:xfrm>
                  <a:off x="1846986" y="398404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853" name="Straight Connector 1852"/>
                <p:cNvCxnSpPr>
                  <a:stCxn id="1851" idx="2"/>
                  <a:endCxn id="1854" idx="0"/>
                </p:cNvCxnSpPr>
                <p:nvPr/>
              </p:nvCxnSpPr>
              <p:spPr>
                <a:xfrm flipH="1">
                  <a:off x="1544071" y="4189743"/>
                  <a:ext cx="139372" cy="2274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54" name="Oval 1853"/>
                <p:cNvSpPr/>
                <p:nvPr/>
              </p:nvSpPr>
              <p:spPr>
                <a:xfrm>
                  <a:off x="1410064" y="44171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855" name="Straight Connector 1854"/>
                <p:cNvCxnSpPr>
                  <a:stCxn id="1854" idx="4"/>
                  <a:endCxn id="1858" idx="0"/>
                </p:cNvCxnSpPr>
                <p:nvPr/>
              </p:nvCxnSpPr>
              <p:spPr>
                <a:xfrm flipH="1">
                  <a:off x="1393208" y="4702825"/>
                  <a:ext cx="150863" cy="1973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6" name="Straight Connector 1855"/>
                <p:cNvCxnSpPr>
                  <a:stCxn id="1854" idx="4"/>
                  <a:endCxn id="1857" idx="0"/>
                </p:cNvCxnSpPr>
                <p:nvPr/>
              </p:nvCxnSpPr>
              <p:spPr>
                <a:xfrm flipH="1">
                  <a:off x="1093016" y="4702825"/>
                  <a:ext cx="451055"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57" name="Rectangle 28"/>
                <p:cNvSpPr>
                  <a:spLocks noChangeAspect="1" noChangeArrowheads="1"/>
                </p:cNvSpPr>
                <p:nvPr/>
              </p:nvSpPr>
              <p:spPr bwMode="auto">
                <a:xfrm>
                  <a:off x="1029051" y="490984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858" name="Rectangle 28"/>
                <p:cNvSpPr>
                  <a:spLocks noChangeAspect="1" noChangeArrowheads="1"/>
                </p:cNvSpPr>
                <p:nvPr/>
              </p:nvSpPr>
              <p:spPr bwMode="auto">
                <a:xfrm>
                  <a:off x="1329243" y="490013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859" name="Straight Connector 1858"/>
                <p:cNvCxnSpPr>
                  <a:stCxn id="1857" idx="2"/>
                </p:cNvCxnSpPr>
                <p:nvPr/>
              </p:nvCxnSpPr>
              <p:spPr>
                <a:xfrm flipH="1">
                  <a:off x="783723" y="5125285"/>
                  <a:ext cx="309293" cy="18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60" name="Oval 1859"/>
                <p:cNvSpPr/>
                <p:nvPr/>
              </p:nvSpPr>
              <p:spPr>
                <a:xfrm>
                  <a:off x="631933"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861" name="Straight Connector 1860"/>
                <p:cNvCxnSpPr>
                  <a:stCxn id="1860" idx="4"/>
                  <a:endCxn id="1864" idx="0"/>
                </p:cNvCxnSpPr>
                <p:nvPr/>
              </p:nvCxnSpPr>
              <p:spPr>
                <a:xfrm flipH="1">
                  <a:off x="693962" y="5586847"/>
                  <a:ext cx="7197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2" name="Straight Connector 1861"/>
                <p:cNvCxnSpPr>
                  <a:stCxn id="1860" idx="4"/>
                  <a:endCxn id="1863" idx="0"/>
                </p:cNvCxnSpPr>
                <p:nvPr/>
              </p:nvCxnSpPr>
              <p:spPr>
                <a:xfrm flipH="1">
                  <a:off x="423978" y="5586847"/>
                  <a:ext cx="341962"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63" name="Rectangle 28"/>
                <p:cNvSpPr>
                  <a:spLocks noChangeAspect="1" noChangeArrowheads="1"/>
                </p:cNvSpPr>
                <p:nvPr/>
              </p:nvSpPr>
              <p:spPr bwMode="auto">
                <a:xfrm>
                  <a:off x="360013" y="570105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864" name="Rectangle 28"/>
                <p:cNvSpPr>
                  <a:spLocks noChangeAspect="1" noChangeArrowheads="1"/>
                </p:cNvSpPr>
                <p:nvPr/>
              </p:nvSpPr>
              <p:spPr bwMode="auto">
                <a:xfrm>
                  <a:off x="629997" y="569538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865" name="Oval 1864"/>
                <p:cNvSpPr/>
                <p:nvPr/>
              </p:nvSpPr>
              <p:spPr>
                <a:xfrm>
                  <a:off x="92769" y="601868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66" name="Straight Connector 1865"/>
                <p:cNvCxnSpPr>
                  <a:stCxn id="1865" idx="4"/>
                  <a:endCxn id="1870" idx="0"/>
                </p:cNvCxnSpPr>
                <p:nvPr/>
              </p:nvCxnSpPr>
              <p:spPr>
                <a:xfrm>
                  <a:off x="226776" y="6304328"/>
                  <a:ext cx="76321"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7" name="Straight Connector 1866"/>
                <p:cNvCxnSpPr>
                  <a:stCxn id="1865" idx="4"/>
                  <a:endCxn id="1869" idx="0"/>
                </p:cNvCxnSpPr>
                <p:nvPr/>
              </p:nvCxnSpPr>
              <p:spPr>
                <a:xfrm flipH="1">
                  <a:off x="191160" y="6304328"/>
                  <a:ext cx="3561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8" name="Straight Connector 1867"/>
                <p:cNvCxnSpPr>
                  <a:stCxn id="1863" idx="2"/>
                  <a:endCxn id="1865" idx="0"/>
                </p:cNvCxnSpPr>
                <p:nvPr/>
              </p:nvCxnSpPr>
              <p:spPr>
                <a:xfrm flipH="1">
                  <a:off x="226776" y="5916503"/>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69" name="Rectangle 28"/>
                <p:cNvSpPr>
                  <a:spLocks noChangeAspect="1" noChangeArrowheads="1"/>
                </p:cNvSpPr>
                <p:nvPr/>
              </p:nvSpPr>
              <p:spPr bwMode="auto">
                <a:xfrm>
                  <a:off x="127195"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70" name="Rectangle 28"/>
                <p:cNvSpPr>
                  <a:spLocks noChangeAspect="1" noChangeArrowheads="1"/>
                </p:cNvSpPr>
                <p:nvPr/>
              </p:nvSpPr>
              <p:spPr bwMode="auto">
                <a:xfrm>
                  <a:off x="239132"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871" name="Oval 1870"/>
                <p:cNvSpPr/>
                <p:nvPr/>
              </p:nvSpPr>
              <p:spPr>
                <a:xfrm>
                  <a:off x="36635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72" name="Straight Connector 1871"/>
                <p:cNvCxnSpPr>
                  <a:stCxn id="1871" idx="4"/>
                  <a:endCxn id="1876" idx="0"/>
                </p:cNvCxnSpPr>
                <p:nvPr/>
              </p:nvCxnSpPr>
              <p:spPr>
                <a:xfrm>
                  <a:off x="500366" y="6302490"/>
                  <a:ext cx="52558"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3" name="Straight Connector 1872"/>
                <p:cNvCxnSpPr>
                  <a:stCxn id="1871" idx="4"/>
                  <a:endCxn id="1875" idx="0"/>
                </p:cNvCxnSpPr>
                <p:nvPr/>
              </p:nvCxnSpPr>
              <p:spPr>
                <a:xfrm flipH="1">
                  <a:off x="431026" y="6302490"/>
                  <a:ext cx="6934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4" name="Straight Connector 1873"/>
                <p:cNvCxnSpPr>
                  <a:stCxn id="1864" idx="2"/>
                  <a:endCxn id="1871" idx="0"/>
                </p:cNvCxnSpPr>
                <p:nvPr/>
              </p:nvCxnSpPr>
              <p:spPr>
                <a:xfrm flipH="1">
                  <a:off x="500366" y="5910825"/>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75" name="Rectangle 28"/>
                <p:cNvSpPr>
                  <a:spLocks noChangeAspect="1" noChangeArrowheads="1"/>
                </p:cNvSpPr>
                <p:nvPr/>
              </p:nvSpPr>
              <p:spPr bwMode="auto">
                <a:xfrm>
                  <a:off x="367061"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76" name="Rectangle 28"/>
                <p:cNvSpPr>
                  <a:spLocks noChangeAspect="1" noChangeArrowheads="1"/>
                </p:cNvSpPr>
                <p:nvPr/>
              </p:nvSpPr>
              <p:spPr bwMode="auto">
                <a:xfrm>
                  <a:off x="488959"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877" name="Straight Connector 1876"/>
                <p:cNvCxnSpPr>
                  <a:stCxn id="1858" idx="2"/>
                  <a:endCxn id="1878" idx="0"/>
                </p:cNvCxnSpPr>
                <p:nvPr/>
              </p:nvCxnSpPr>
              <p:spPr>
                <a:xfrm flipH="1">
                  <a:off x="1237775" y="5115576"/>
                  <a:ext cx="155433" cy="183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78" name="Oval 1877"/>
                <p:cNvSpPr/>
                <p:nvPr/>
              </p:nvSpPr>
              <p:spPr>
                <a:xfrm>
                  <a:off x="1103768" y="529936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879" name="Straight Connector 1878"/>
                <p:cNvCxnSpPr>
                  <a:stCxn id="1878" idx="4"/>
                  <a:endCxn id="1882" idx="0"/>
                </p:cNvCxnSpPr>
                <p:nvPr/>
              </p:nvCxnSpPr>
              <p:spPr>
                <a:xfrm>
                  <a:off x="1237775" y="5585009"/>
                  <a:ext cx="27227"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0" name="Straight Connector 1879"/>
                <p:cNvCxnSpPr>
                  <a:stCxn id="1878" idx="4"/>
                  <a:endCxn id="1881" idx="0"/>
                </p:cNvCxnSpPr>
                <p:nvPr/>
              </p:nvCxnSpPr>
              <p:spPr>
                <a:xfrm flipH="1">
                  <a:off x="995018" y="5585009"/>
                  <a:ext cx="242757"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81" name="Rectangle 28"/>
                <p:cNvSpPr>
                  <a:spLocks noChangeAspect="1" noChangeArrowheads="1"/>
                </p:cNvSpPr>
                <p:nvPr/>
              </p:nvSpPr>
              <p:spPr bwMode="auto">
                <a:xfrm>
                  <a:off x="931053" y="569922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882" name="Rectangle 28"/>
                <p:cNvSpPr>
                  <a:spLocks noChangeAspect="1" noChangeArrowheads="1"/>
                </p:cNvSpPr>
                <p:nvPr/>
              </p:nvSpPr>
              <p:spPr bwMode="auto">
                <a:xfrm>
                  <a:off x="1201037" y="569354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883" name="Oval 1882"/>
                <p:cNvSpPr/>
                <p:nvPr/>
              </p:nvSpPr>
              <p:spPr>
                <a:xfrm>
                  <a:off x="66380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84" name="Straight Connector 1883"/>
                <p:cNvCxnSpPr>
                  <a:stCxn id="1883" idx="4"/>
                  <a:endCxn id="1888" idx="0"/>
                </p:cNvCxnSpPr>
                <p:nvPr/>
              </p:nvCxnSpPr>
              <p:spPr>
                <a:xfrm flipH="1">
                  <a:off x="797018" y="6302490"/>
                  <a:ext cx="798"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5" name="Straight Connector 1884"/>
                <p:cNvCxnSpPr>
                  <a:stCxn id="1883" idx="4"/>
                  <a:endCxn id="1887" idx="0"/>
                </p:cNvCxnSpPr>
                <p:nvPr/>
              </p:nvCxnSpPr>
              <p:spPr>
                <a:xfrm flipH="1">
                  <a:off x="685081" y="6302490"/>
                  <a:ext cx="112735"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6" name="Straight Connector 1885"/>
                <p:cNvCxnSpPr>
                  <a:stCxn id="1881" idx="2"/>
                  <a:endCxn id="1883" idx="0"/>
                </p:cNvCxnSpPr>
                <p:nvPr/>
              </p:nvCxnSpPr>
              <p:spPr>
                <a:xfrm flipH="1">
                  <a:off x="797816" y="5914665"/>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87" name="Rectangle 28"/>
                <p:cNvSpPr>
                  <a:spLocks noChangeAspect="1" noChangeArrowheads="1"/>
                </p:cNvSpPr>
                <p:nvPr/>
              </p:nvSpPr>
              <p:spPr bwMode="auto">
                <a:xfrm>
                  <a:off x="621116"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88" name="Rectangle 28"/>
                <p:cNvSpPr>
                  <a:spLocks noChangeAspect="1" noChangeArrowheads="1"/>
                </p:cNvSpPr>
                <p:nvPr/>
              </p:nvSpPr>
              <p:spPr bwMode="auto">
                <a:xfrm>
                  <a:off x="733053"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889" name="Oval 1888"/>
                <p:cNvSpPr/>
                <p:nvPr/>
              </p:nvSpPr>
              <p:spPr>
                <a:xfrm>
                  <a:off x="937399" y="601500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90" name="Straight Connector 1889"/>
                <p:cNvCxnSpPr>
                  <a:stCxn id="1889" idx="4"/>
                  <a:endCxn id="1894" idx="0"/>
                </p:cNvCxnSpPr>
                <p:nvPr/>
              </p:nvCxnSpPr>
              <p:spPr>
                <a:xfrm flipH="1">
                  <a:off x="1046845" y="6300652"/>
                  <a:ext cx="24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1" name="Straight Connector 1890"/>
                <p:cNvCxnSpPr>
                  <a:stCxn id="1889" idx="4"/>
                  <a:endCxn id="1893" idx="0"/>
                </p:cNvCxnSpPr>
                <p:nvPr/>
              </p:nvCxnSpPr>
              <p:spPr>
                <a:xfrm flipH="1">
                  <a:off x="924947" y="6300652"/>
                  <a:ext cx="146459"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2" name="Straight Connector 1891"/>
                <p:cNvCxnSpPr>
                  <a:stCxn id="1882" idx="2"/>
                  <a:endCxn id="1889" idx="0"/>
                </p:cNvCxnSpPr>
                <p:nvPr/>
              </p:nvCxnSpPr>
              <p:spPr>
                <a:xfrm flipH="1">
                  <a:off x="1071406" y="5908987"/>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93" name="Rectangle 28"/>
                <p:cNvSpPr>
                  <a:spLocks noChangeAspect="1" noChangeArrowheads="1"/>
                </p:cNvSpPr>
                <p:nvPr/>
              </p:nvSpPr>
              <p:spPr bwMode="auto">
                <a:xfrm>
                  <a:off x="860982"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94" name="Rectangle 28"/>
                <p:cNvSpPr>
                  <a:spLocks noChangeAspect="1" noChangeArrowheads="1"/>
                </p:cNvSpPr>
                <p:nvPr/>
              </p:nvSpPr>
              <p:spPr bwMode="auto">
                <a:xfrm>
                  <a:off x="982880"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895" name="Straight Connector 1894"/>
                <p:cNvCxnSpPr>
                  <a:stCxn id="1852" idx="2"/>
                  <a:endCxn id="1896" idx="0"/>
                </p:cNvCxnSpPr>
                <p:nvPr/>
              </p:nvCxnSpPr>
              <p:spPr>
                <a:xfrm>
                  <a:off x="1910951" y="4199486"/>
                  <a:ext cx="37100" cy="21586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96" name="Oval 1895"/>
                <p:cNvSpPr/>
                <p:nvPr/>
              </p:nvSpPr>
              <p:spPr>
                <a:xfrm>
                  <a:off x="1814044" y="44153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897" name="Straight Connector 1896"/>
                <p:cNvCxnSpPr>
                  <a:stCxn id="1896" idx="4"/>
                  <a:endCxn id="1900" idx="0"/>
                </p:cNvCxnSpPr>
                <p:nvPr/>
              </p:nvCxnSpPr>
              <p:spPr>
                <a:xfrm>
                  <a:off x="1948051" y="4700989"/>
                  <a:ext cx="137577"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8" name="Straight Connector 1897"/>
                <p:cNvCxnSpPr>
                  <a:stCxn id="1896" idx="4"/>
                  <a:endCxn id="1899" idx="0"/>
                </p:cNvCxnSpPr>
                <p:nvPr/>
              </p:nvCxnSpPr>
              <p:spPr>
                <a:xfrm flipH="1">
                  <a:off x="1796388" y="4700989"/>
                  <a:ext cx="151663"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99" name="Rectangle 28"/>
                <p:cNvSpPr>
                  <a:spLocks noChangeAspect="1" noChangeArrowheads="1"/>
                </p:cNvSpPr>
                <p:nvPr/>
              </p:nvSpPr>
              <p:spPr bwMode="auto">
                <a:xfrm>
                  <a:off x="173242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00" name="Rectangle 28"/>
                <p:cNvSpPr>
                  <a:spLocks noChangeAspect="1" noChangeArrowheads="1"/>
                </p:cNvSpPr>
                <p:nvPr/>
              </p:nvSpPr>
              <p:spPr bwMode="auto">
                <a:xfrm>
                  <a:off x="202166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901" name="Straight Connector 1900"/>
                <p:cNvCxnSpPr>
                  <a:stCxn id="1899" idx="2"/>
                  <a:endCxn id="1902" idx="0"/>
                </p:cNvCxnSpPr>
                <p:nvPr/>
              </p:nvCxnSpPr>
              <p:spPr>
                <a:xfrm flipH="1">
                  <a:off x="1668733" y="5123449"/>
                  <a:ext cx="127655" cy="1777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02" name="Oval 1901"/>
                <p:cNvSpPr/>
                <p:nvPr/>
              </p:nvSpPr>
              <p:spPr>
                <a:xfrm>
                  <a:off x="1534726"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903" name="Straight Connector 1902"/>
                <p:cNvCxnSpPr>
                  <a:stCxn id="1902" idx="4"/>
                  <a:endCxn id="1906" idx="0"/>
                </p:cNvCxnSpPr>
                <p:nvPr/>
              </p:nvCxnSpPr>
              <p:spPr>
                <a:xfrm>
                  <a:off x="1668733" y="5586847"/>
                  <a:ext cx="158131" cy="10669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4" name="Straight Connector 1903"/>
                <p:cNvCxnSpPr>
                  <a:stCxn id="1902" idx="4"/>
                  <a:endCxn id="1905" idx="0"/>
                </p:cNvCxnSpPr>
                <p:nvPr/>
              </p:nvCxnSpPr>
              <p:spPr>
                <a:xfrm flipH="1">
                  <a:off x="1556880" y="5586847"/>
                  <a:ext cx="111853" cy="1123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05" name="Rectangle 28"/>
                <p:cNvSpPr>
                  <a:spLocks noChangeAspect="1" noChangeArrowheads="1"/>
                </p:cNvSpPr>
                <p:nvPr/>
              </p:nvSpPr>
              <p:spPr bwMode="auto">
                <a:xfrm>
                  <a:off x="1492915" y="56992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06" name="Rectangle 28"/>
                <p:cNvSpPr>
                  <a:spLocks noChangeAspect="1" noChangeArrowheads="1"/>
                </p:cNvSpPr>
                <p:nvPr/>
              </p:nvSpPr>
              <p:spPr bwMode="auto">
                <a:xfrm>
                  <a:off x="1762899" y="569354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907" name="Oval 1906"/>
                <p:cNvSpPr/>
                <p:nvPr/>
              </p:nvSpPr>
              <p:spPr>
                <a:xfrm>
                  <a:off x="1225671" y="60168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08" name="Straight Connector 1907"/>
                <p:cNvCxnSpPr>
                  <a:stCxn id="1907" idx="4"/>
                  <a:endCxn id="1912" idx="0"/>
                </p:cNvCxnSpPr>
                <p:nvPr/>
              </p:nvCxnSpPr>
              <p:spPr>
                <a:xfrm flipH="1">
                  <a:off x="1292778" y="6302492"/>
                  <a:ext cx="66900"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9" name="Straight Connector 1908"/>
                <p:cNvCxnSpPr>
                  <a:stCxn id="1907" idx="4"/>
                  <a:endCxn id="1911" idx="0"/>
                </p:cNvCxnSpPr>
                <p:nvPr/>
              </p:nvCxnSpPr>
              <p:spPr>
                <a:xfrm flipH="1">
                  <a:off x="1180841" y="6302492"/>
                  <a:ext cx="17883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0" name="Straight Connector 1909"/>
                <p:cNvCxnSpPr>
                  <a:stCxn id="1905" idx="2"/>
                  <a:endCxn id="1907" idx="0"/>
                </p:cNvCxnSpPr>
                <p:nvPr/>
              </p:nvCxnSpPr>
              <p:spPr>
                <a:xfrm flipH="1">
                  <a:off x="1359678" y="5914667"/>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11" name="Rectangle 28"/>
                <p:cNvSpPr>
                  <a:spLocks noChangeAspect="1" noChangeArrowheads="1"/>
                </p:cNvSpPr>
                <p:nvPr/>
              </p:nvSpPr>
              <p:spPr bwMode="auto">
                <a:xfrm>
                  <a:off x="1116876"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12" name="Rectangle 28"/>
                <p:cNvSpPr>
                  <a:spLocks noChangeAspect="1" noChangeArrowheads="1"/>
                </p:cNvSpPr>
                <p:nvPr/>
              </p:nvSpPr>
              <p:spPr bwMode="auto">
                <a:xfrm>
                  <a:off x="1228813"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913" name="Oval 1912"/>
                <p:cNvSpPr/>
                <p:nvPr/>
              </p:nvSpPr>
              <p:spPr>
                <a:xfrm>
                  <a:off x="149926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14" name="Straight Connector 1913"/>
                <p:cNvCxnSpPr>
                  <a:stCxn id="1913" idx="4"/>
                  <a:endCxn id="1918" idx="0"/>
                </p:cNvCxnSpPr>
                <p:nvPr/>
              </p:nvCxnSpPr>
              <p:spPr>
                <a:xfrm flipH="1">
                  <a:off x="1542605" y="6300654"/>
                  <a:ext cx="90663"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5" name="Straight Connector 1914"/>
                <p:cNvCxnSpPr>
                  <a:stCxn id="1913" idx="4"/>
                  <a:endCxn id="1917" idx="0"/>
                </p:cNvCxnSpPr>
                <p:nvPr/>
              </p:nvCxnSpPr>
              <p:spPr>
                <a:xfrm flipH="1">
                  <a:off x="1420707" y="6300654"/>
                  <a:ext cx="212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6" name="Straight Connector 1915"/>
                <p:cNvCxnSpPr>
                  <a:stCxn id="1906" idx="2"/>
                  <a:endCxn id="1913" idx="0"/>
                </p:cNvCxnSpPr>
                <p:nvPr/>
              </p:nvCxnSpPr>
              <p:spPr>
                <a:xfrm flipH="1">
                  <a:off x="1633268" y="5908989"/>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17" name="Rectangle 28"/>
                <p:cNvSpPr>
                  <a:spLocks noChangeAspect="1" noChangeArrowheads="1"/>
                </p:cNvSpPr>
                <p:nvPr/>
              </p:nvSpPr>
              <p:spPr bwMode="auto">
                <a:xfrm>
                  <a:off x="1356742"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18" name="Rectangle 28"/>
                <p:cNvSpPr>
                  <a:spLocks noChangeAspect="1" noChangeArrowheads="1"/>
                </p:cNvSpPr>
                <p:nvPr/>
              </p:nvSpPr>
              <p:spPr bwMode="auto">
                <a:xfrm>
                  <a:off x="1478640"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919" name="Straight Connector 1918"/>
                <p:cNvCxnSpPr>
                  <a:stCxn id="1900" idx="2"/>
                  <a:endCxn id="1920" idx="0"/>
                </p:cNvCxnSpPr>
                <p:nvPr/>
              </p:nvCxnSpPr>
              <p:spPr>
                <a:xfrm>
                  <a:off x="2085628" y="5123449"/>
                  <a:ext cx="20002" cy="1748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20" name="Oval 1919"/>
                <p:cNvSpPr/>
                <p:nvPr/>
              </p:nvSpPr>
              <p:spPr>
                <a:xfrm>
                  <a:off x="1971623" y="529834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921" name="Straight Connector 1920"/>
                <p:cNvCxnSpPr>
                  <a:stCxn id="1920" idx="4"/>
                  <a:endCxn id="1924" idx="0"/>
                </p:cNvCxnSpPr>
                <p:nvPr/>
              </p:nvCxnSpPr>
              <p:spPr>
                <a:xfrm>
                  <a:off x="2105630" y="5583985"/>
                  <a:ext cx="101791" cy="1077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2" name="Straight Connector 1921"/>
                <p:cNvCxnSpPr>
                  <a:stCxn id="1920" idx="4"/>
                  <a:endCxn id="1923" idx="0"/>
                </p:cNvCxnSpPr>
                <p:nvPr/>
              </p:nvCxnSpPr>
              <p:spPr>
                <a:xfrm flipH="1">
                  <a:off x="2028406" y="5583985"/>
                  <a:ext cx="77224" cy="11340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23" name="Rectangle 28"/>
                <p:cNvSpPr>
                  <a:spLocks noChangeAspect="1" noChangeArrowheads="1"/>
                </p:cNvSpPr>
                <p:nvPr/>
              </p:nvSpPr>
              <p:spPr bwMode="auto">
                <a:xfrm>
                  <a:off x="1964441" y="569738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924" name="Rectangle 28"/>
                <p:cNvSpPr>
                  <a:spLocks noChangeAspect="1" noChangeArrowheads="1"/>
                </p:cNvSpPr>
                <p:nvPr/>
              </p:nvSpPr>
              <p:spPr bwMode="auto">
                <a:xfrm>
                  <a:off x="2143456" y="569170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925" name="Oval 1924"/>
                <p:cNvSpPr/>
                <p:nvPr/>
              </p:nvSpPr>
              <p:spPr>
                <a:xfrm>
                  <a:off x="179671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26" name="Straight Connector 1925"/>
                <p:cNvCxnSpPr>
                  <a:stCxn id="1925" idx="4"/>
                  <a:endCxn id="1930" idx="0"/>
                </p:cNvCxnSpPr>
                <p:nvPr/>
              </p:nvCxnSpPr>
              <p:spPr>
                <a:xfrm flipH="1">
                  <a:off x="1786699" y="6300654"/>
                  <a:ext cx="144019"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7" name="Straight Connector 1926"/>
                <p:cNvCxnSpPr>
                  <a:stCxn id="1925" idx="4"/>
                  <a:endCxn id="1929" idx="0"/>
                </p:cNvCxnSpPr>
                <p:nvPr/>
              </p:nvCxnSpPr>
              <p:spPr>
                <a:xfrm flipH="1">
                  <a:off x="1674762" y="6300654"/>
                  <a:ext cx="25595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8" name="Straight Connector 1927"/>
                <p:cNvCxnSpPr>
                  <a:stCxn id="1923" idx="2"/>
                  <a:endCxn id="1925" idx="0"/>
                </p:cNvCxnSpPr>
                <p:nvPr/>
              </p:nvCxnSpPr>
              <p:spPr>
                <a:xfrm flipH="1">
                  <a:off x="1930718" y="5912829"/>
                  <a:ext cx="97688"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29" name="Rectangle 28"/>
                <p:cNvSpPr>
                  <a:spLocks noChangeAspect="1" noChangeArrowheads="1"/>
                </p:cNvSpPr>
                <p:nvPr/>
              </p:nvSpPr>
              <p:spPr bwMode="auto">
                <a:xfrm>
                  <a:off x="1610797"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30" name="Rectangle 28"/>
                <p:cNvSpPr>
                  <a:spLocks noChangeAspect="1" noChangeArrowheads="1"/>
                </p:cNvSpPr>
                <p:nvPr/>
              </p:nvSpPr>
              <p:spPr bwMode="auto">
                <a:xfrm>
                  <a:off x="1722734"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931" name="Oval 1930"/>
                <p:cNvSpPr/>
                <p:nvPr/>
              </p:nvSpPr>
              <p:spPr>
                <a:xfrm>
                  <a:off x="2070301" y="601317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932" name="Straight Connector 1931"/>
                <p:cNvCxnSpPr>
                  <a:stCxn id="1931" idx="4"/>
                  <a:endCxn id="1936" idx="0"/>
                </p:cNvCxnSpPr>
                <p:nvPr/>
              </p:nvCxnSpPr>
              <p:spPr>
                <a:xfrm flipH="1">
                  <a:off x="2036526" y="6298816"/>
                  <a:ext cx="167782"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3" name="Straight Connector 1932"/>
                <p:cNvCxnSpPr>
                  <a:stCxn id="1931" idx="4"/>
                  <a:endCxn id="1935" idx="0"/>
                </p:cNvCxnSpPr>
                <p:nvPr/>
              </p:nvCxnSpPr>
              <p:spPr>
                <a:xfrm flipH="1">
                  <a:off x="1914628" y="6298816"/>
                  <a:ext cx="28968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4" name="Straight Connector 1933"/>
                <p:cNvCxnSpPr>
                  <a:stCxn id="1924" idx="2"/>
                  <a:endCxn id="1931" idx="0"/>
                </p:cNvCxnSpPr>
                <p:nvPr/>
              </p:nvCxnSpPr>
              <p:spPr>
                <a:xfrm flipH="1">
                  <a:off x="2204308" y="5907151"/>
                  <a:ext cx="3113"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935" name="Rectangle 28"/>
                <p:cNvSpPr>
                  <a:spLocks noChangeAspect="1" noChangeArrowheads="1"/>
                </p:cNvSpPr>
                <p:nvPr/>
              </p:nvSpPr>
              <p:spPr bwMode="auto">
                <a:xfrm>
                  <a:off x="1850663"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936" name="Rectangle 28"/>
                <p:cNvSpPr>
                  <a:spLocks noChangeAspect="1" noChangeArrowheads="1"/>
                </p:cNvSpPr>
                <p:nvPr/>
              </p:nvSpPr>
              <p:spPr bwMode="auto">
                <a:xfrm>
                  <a:off x="1972561"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sp>
          <p:nvSpPr>
            <p:cNvPr id="1652" name="Oval 1651"/>
            <p:cNvSpPr/>
            <p:nvPr/>
          </p:nvSpPr>
          <p:spPr>
            <a:xfrm>
              <a:off x="3727606" y="3893923"/>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1748" name="Rectangle 28"/>
            <p:cNvSpPr>
              <a:spLocks noChangeAspect="1" noChangeArrowheads="1"/>
            </p:cNvSpPr>
            <p:nvPr/>
          </p:nvSpPr>
          <p:spPr bwMode="auto">
            <a:xfrm>
              <a:off x="3116324" y="4173313"/>
              <a:ext cx="128304"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0</a:t>
              </a:r>
              <a:endParaRPr lang="en-US" sz="1400" b="1" dirty="0">
                <a:cs typeface="Arial" charset="0"/>
              </a:endParaRPr>
            </a:p>
          </p:txBody>
        </p:sp>
        <p:sp>
          <p:nvSpPr>
            <p:cNvPr id="1749" name="Oval 1748"/>
            <p:cNvSpPr/>
            <p:nvPr/>
          </p:nvSpPr>
          <p:spPr>
            <a:xfrm>
              <a:off x="3103262" y="4454310"/>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750" name="Straight Connector 1749"/>
            <p:cNvCxnSpPr>
              <a:stCxn id="1748" idx="2"/>
              <a:endCxn id="1749" idx="0"/>
            </p:cNvCxnSpPr>
            <p:nvPr/>
          </p:nvCxnSpPr>
          <p:spPr>
            <a:xfrm flipH="1">
              <a:off x="3177546" y="4388757"/>
              <a:ext cx="2930" cy="655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1" name="Straight Connector 1750"/>
            <p:cNvCxnSpPr>
              <a:stCxn id="1749" idx="4"/>
              <a:endCxn id="1754" idx="0"/>
            </p:cNvCxnSpPr>
            <p:nvPr/>
          </p:nvCxnSpPr>
          <p:spPr>
            <a:xfrm>
              <a:off x="3177546" y="4619390"/>
              <a:ext cx="30980" cy="1597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53" name="Rectangle 28"/>
            <p:cNvSpPr>
              <a:spLocks noChangeAspect="1" noChangeArrowheads="1"/>
            </p:cNvSpPr>
            <p:nvPr/>
          </p:nvSpPr>
          <p:spPr bwMode="auto">
            <a:xfrm>
              <a:off x="3046955" y="4773463"/>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54" name="Rectangle 28"/>
            <p:cNvSpPr>
              <a:spLocks noChangeAspect="1" noChangeArrowheads="1"/>
            </p:cNvSpPr>
            <p:nvPr/>
          </p:nvSpPr>
          <p:spPr bwMode="auto">
            <a:xfrm>
              <a:off x="3173069" y="4779094"/>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756" name="Oval 1755"/>
            <p:cNvSpPr/>
            <p:nvPr/>
          </p:nvSpPr>
          <p:spPr>
            <a:xfrm>
              <a:off x="2930871" y="5029416"/>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757" name="Straight Connector 1756"/>
            <p:cNvCxnSpPr>
              <a:stCxn id="1756" idx="4"/>
              <a:endCxn id="1760" idx="0"/>
            </p:cNvCxnSpPr>
            <p:nvPr/>
          </p:nvCxnSpPr>
          <p:spPr>
            <a:xfrm flipH="1">
              <a:off x="2921527" y="5194495"/>
              <a:ext cx="83627" cy="11402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59" name="Rectangle 28"/>
            <p:cNvSpPr>
              <a:spLocks noChangeAspect="1" noChangeArrowheads="1"/>
            </p:cNvSpPr>
            <p:nvPr/>
          </p:nvSpPr>
          <p:spPr bwMode="auto">
            <a:xfrm>
              <a:off x="2719666" y="5314135"/>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60" name="Rectangle 28"/>
            <p:cNvSpPr>
              <a:spLocks noChangeAspect="1" noChangeArrowheads="1"/>
            </p:cNvSpPr>
            <p:nvPr/>
          </p:nvSpPr>
          <p:spPr bwMode="auto">
            <a:xfrm>
              <a:off x="2886070" y="5308524"/>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762" name="Oval 1761"/>
            <p:cNvSpPr/>
            <p:nvPr/>
          </p:nvSpPr>
          <p:spPr>
            <a:xfrm>
              <a:off x="2499533" y="5540313"/>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763" name="Straight Connector 1762"/>
            <p:cNvCxnSpPr>
              <a:stCxn id="1762" idx="4"/>
              <a:endCxn id="1766" idx="0"/>
            </p:cNvCxnSpPr>
            <p:nvPr/>
          </p:nvCxnSpPr>
          <p:spPr>
            <a:xfrm flipH="1">
              <a:off x="2533917" y="5705392"/>
              <a:ext cx="39899" cy="627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65" name="Rectangle 28"/>
            <p:cNvSpPr>
              <a:spLocks noChangeAspect="1" noChangeArrowheads="1"/>
            </p:cNvSpPr>
            <p:nvPr/>
          </p:nvSpPr>
          <p:spPr bwMode="auto">
            <a:xfrm>
              <a:off x="2348800" y="5771398"/>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66" name="Rectangle 28"/>
            <p:cNvSpPr>
              <a:spLocks noChangeAspect="1" noChangeArrowheads="1"/>
            </p:cNvSpPr>
            <p:nvPr/>
          </p:nvSpPr>
          <p:spPr bwMode="auto">
            <a:xfrm>
              <a:off x="2498460" y="5768117"/>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767" name="Oval 1766"/>
            <p:cNvSpPr/>
            <p:nvPr/>
          </p:nvSpPr>
          <p:spPr>
            <a:xfrm>
              <a:off x="2200660" y="5954961"/>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68" name="Straight Connector 1767"/>
            <p:cNvCxnSpPr>
              <a:stCxn id="1767" idx="4"/>
              <a:endCxn id="1772" idx="0"/>
            </p:cNvCxnSpPr>
            <p:nvPr/>
          </p:nvCxnSpPr>
          <p:spPr>
            <a:xfrm>
              <a:off x="2274944" y="6120041"/>
              <a:ext cx="42307"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71" name="Rectangle 28"/>
            <p:cNvSpPr>
              <a:spLocks noChangeAspect="1" noChangeArrowheads="1"/>
            </p:cNvSpPr>
            <p:nvPr/>
          </p:nvSpPr>
          <p:spPr bwMode="auto">
            <a:xfrm>
              <a:off x="2219743" y="6208298"/>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72" name="Rectangle 28"/>
            <p:cNvSpPr>
              <a:spLocks noChangeAspect="1" noChangeArrowheads="1"/>
            </p:cNvSpPr>
            <p:nvPr/>
          </p:nvSpPr>
          <p:spPr bwMode="auto">
            <a:xfrm>
              <a:off x="2281793" y="6208298"/>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773" name="Oval 1772"/>
            <p:cNvSpPr/>
            <p:nvPr/>
          </p:nvSpPr>
          <p:spPr>
            <a:xfrm>
              <a:off x="2352318" y="5953899"/>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74" name="Straight Connector 1773"/>
            <p:cNvCxnSpPr>
              <a:stCxn id="1773" idx="4"/>
              <a:endCxn id="1778" idx="0"/>
            </p:cNvCxnSpPr>
            <p:nvPr/>
          </p:nvCxnSpPr>
          <p:spPr>
            <a:xfrm>
              <a:off x="2426602" y="6118979"/>
              <a:ext cx="29134"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5" name="Straight Connector 1774"/>
            <p:cNvCxnSpPr>
              <a:stCxn id="1773" idx="4"/>
              <a:endCxn id="1777" idx="0"/>
            </p:cNvCxnSpPr>
            <p:nvPr/>
          </p:nvCxnSpPr>
          <p:spPr>
            <a:xfrm flipH="1">
              <a:off x="2388165" y="6118979"/>
              <a:ext cx="38437"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6" name="Straight Connector 1775"/>
            <p:cNvCxnSpPr>
              <a:stCxn id="1766" idx="2"/>
              <a:endCxn id="1773" idx="0"/>
            </p:cNvCxnSpPr>
            <p:nvPr/>
          </p:nvCxnSpPr>
          <p:spPr>
            <a:xfrm flipH="1">
              <a:off x="2426602" y="5892627"/>
              <a:ext cx="107315" cy="6127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77" name="Rectangle 28"/>
            <p:cNvSpPr>
              <a:spLocks noChangeAspect="1" noChangeArrowheads="1"/>
            </p:cNvSpPr>
            <p:nvPr/>
          </p:nvSpPr>
          <p:spPr bwMode="auto">
            <a:xfrm>
              <a:off x="2352707" y="6213603"/>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78" name="Rectangle 28"/>
            <p:cNvSpPr>
              <a:spLocks noChangeAspect="1" noChangeArrowheads="1"/>
            </p:cNvSpPr>
            <p:nvPr/>
          </p:nvSpPr>
          <p:spPr bwMode="auto">
            <a:xfrm>
              <a:off x="2420279" y="6213603"/>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779" name="Straight Connector 1778"/>
            <p:cNvCxnSpPr>
              <a:stCxn id="1760" idx="2"/>
              <a:endCxn id="1780" idx="0"/>
            </p:cNvCxnSpPr>
            <p:nvPr/>
          </p:nvCxnSpPr>
          <p:spPr>
            <a:xfrm flipH="1">
              <a:off x="2835367" y="5433034"/>
              <a:ext cx="86161" cy="10621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80" name="Oval 1779"/>
            <p:cNvSpPr/>
            <p:nvPr/>
          </p:nvSpPr>
          <p:spPr>
            <a:xfrm>
              <a:off x="2761083" y="5539250"/>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781" name="Straight Connector 1780"/>
            <p:cNvCxnSpPr>
              <a:stCxn id="1780" idx="4"/>
              <a:endCxn id="1784" idx="0"/>
            </p:cNvCxnSpPr>
            <p:nvPr/>
          </p:nvCxnSpPr>
          <p:spPr>
            <a:xfrm>
              <a:off x="2835367" y="5704330"/>
              <a:ext cx="15093" cy="627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2" name="Straight Connector 1781"/>
            <p:cNvCxnSpPr>
              <a:stCxn id="1780" idx="4"/>
              <a:endCxn id="1783" idx="0"/>
            </p:cNvCxnSpPr>
            <p:nvPr/>
          </p:nvCxnSpPr>
          <p:spPr>
            <a:xfrm flipH="1">
              <a:off x="2700800" y="5704330"/>
              <a:ext cx="134567" cy="6600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83" name="Rectangle 28"/>
            <p:cNvSpPr>
              <a:spLocks noChangeAspect="1" noChangeArrowheads="1"/>
            </p:cNvSpPr>
            <p:nvPr/>
          </p:nvSpPr>
          <p:spPr bwMode="auto">
            <a:xfrm>
              <a:off x="2665343" y="5770336"/>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84" name="Rectangle 28"/>
            <p:cNvSpPr>
              <a:spLocks noChangeAspect="1" noChangeArrowheads="1"/>
            </p:cNvSpPr>
            <p:nvPr/>
          </p:nvSpPr>
          <p:spPr bwMode="auto">
            <a:xfrm>
              <a:off x="2815002" y="5767054"/>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785" name="Oval 1784"/>
            <p:cNvSpPr/>
            <p:nvPr/>
          </p:nvSpPr>
          <p:spPr>
            <a:xfrm>
              <a:off x="2517202" y="5953899"/>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86" name="Straight Connector 1785"/>
            <p:cNvCxnSpPr>
              <a:stCxn id="1785" idx="4"/>
              <a:endCxn id="1790" idx="0"/>
            </p:cNvCxnSpPr>
            <p:nvPr/>
          </p:nvCxnSpPr>
          <p:spPr>
            <a:xfrm flipH="1">
              <a:off x="2591044" y="6118979"/>
              <a:ext cx="442"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7" name="Straight Connector 1786"/>
            <p:cNvCxnSpPr>
              <a:stCxn id="1785" idx="4"/>
              <a:endCxn id="1789" idx="0"/>
            </p:cNvCxnSpPr>
            <p:nvPr/>
          </p:nvCxnSpPr>
          <p:spPr>
            <a:xfrm flipH="1">
              <a:off x="2528994" y="6118979"/>
              <a:ext cx="62492"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8" name="Straight Connector 1787"/>
            <p:cNvCxnSpPr>
              <a:stCxn id="1783" idx="2"/>
              <a:endCxn id="1785" idx="0"/>
            </p:cNvCxnSpPr>
            <p:nvPr/>
          </p:nvCxnSpPr>
          <p:spPr>
            <a:xfrm flipH="1">
              <a:off x="2591486" y="5894846"/>
              <a:ext cx="109314" cy="590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89" name="Rectangle 28"/>
            <p:cNvSpPr>
              <a:spLocks noChangeAspect="1" noChangeArrowheads="1"/>
            </p:cNvSpPr>
            <p:nvPr/>
          </p:nvSpPr>
          <p:spPr bwMode="auto">
            <a:xfrm>
              <a:off x="2493537" y="6207236"/>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90" name="Rectangle 28"/>
            <p:cNvSpPr>
              <a:spLocks noChangeAspect="1" noChangeArrowheads="1"/>
            </p:cNvSpPr>
            <p:nvPr/>
          </p:nvSpPr>
          <p:spPr bwMode="auto">
            <a:xfrm>
              <a:off x="2555586" y="6207236"/>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791" name="Oval 1790"/>
            <p:cNvSpPr/>
            <p:nvPr/>
          </p:nvSpPr>
          <p:spPr>
            <a:xfrm>
              <a:off x="2668861" y="5952837"/>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92" name="Straight Connector 1791"/>
            <p:cNvCxnSpPr>
              <a:stCxn id="1791" idx="4"/>
              <a:endCxn id="1796" idx="0"/>
            </p:cNvCxnSpPr>
            <p:nvPr/>
          </p:nvCxnSpPr>
          <p:spPr>
            <a:xfrm flipH="1">
              <a:off x="2729529" y="6117917"/>
              <a:ext cx="13615"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3" name="Straight Connector 1792"/>
            <p:cNvCxnSpPr>
              <a:stCxn id="1791" idx="4"/>
              <a:endCxn id="1795" idx="0"/>
            </p:cNvCxnSpPr>
            <p:nvPr/>
          </p:nvCxnSpPr>
          <p:spPr>
            <a:xfrm flipH="1">
              <a:off x="2661958" y="6117917"/>
              <a:ext cx="81186"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4" name="Straight Connector 1793"/>
            <p:cNvCxnSpPr>
              <a:stCxn id="1784" idx="2"/>
              <a:endCxn id="1791" idx="0"/>
            </p:cNvCxnSpPr>
            <p:nvPr/>
          </p:nvCxnSpPr>
          <p:spPr>
            <a:xfrm flipH="1">
              <a:off x="2743144" y="5891564"/>
              <a:ext cx="107315" cy="6127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95" name="Rectangle 28"/>
            <p:cNvSpPr>
              <a:spLocks noChangeAspect="1" noChangeArrowheads="1"/>
            </p:cNvSpPr>
            <p:nvPr/>
          </p:nvSpPr>
          <p:spPr bwMode="auto">
            <a:xfrm>
              <a:off x="2626501" y="6212541"/>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96" name="Rectangle 28"/>
            <p:cNvSpPr>
              <a:spLocks noChangeAspect="1" noChangeArrowheads="1"/>
            </p:cNvSpPr>
            <p:nvPr/>
          </p:nvSpPr>
          <p:spPr bwMode="auto">
            <a:xfrm>
              <a:off x="2694072" y="6212541"/>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797" name="Straight Connector 1796"/>
            <p:cNvCxnSpPr>
              <a:stCxn id="1754" idx="2"/>
              <a:endCxn id="1798" idx="0"/>
            </p:cNvCxnSpPr>
            <p:nvPr/>
          </p:nvCxnSpPr>
          <p:spPr>
            <a:xfrm>
              <a:off x="3208526" y="4903604"/>
              <a:ext cx="20566" cy="12475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98" name="Oval 1797"/>
            <p:cNvSpPr/>
            <p:nvPr/>
          </p:nvSpPr>
          <p:spPr>
            <a:xfrm>
              <a:off x="3154808" y="5028355"/>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799" name="Straight Connector 1798"/>
            <p:cNvCxnSpPr>
              <a:stCxn id="1798" idx="4"/>
              <a:endCxn id="1802" idx="0"/>
            </p:cNvCxnSpPr>
            <p:nvPr/>
          </p:nvCxnSpPr>
          <p:spPr>
            <a:xfrm>
              <a:off x="3229091" y="5193434"/>
              <a:ext cx="76263" cy="1196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0" name="Straight Connector 1799"/>
            <p:cNvCxnSpPr>
              <a:stCxn id="1798" idx="4"/>
              <a:endCxn id="1801" idx="0"/>
            </p:cNvCxnSpPr>
            <p:nvPr/>
          </p:nvCxnSpPr>
          <p:spPr>
            <a:xfrm flipH="1">
              <a:off x="3145021" y="5193434"/>
              <a:ext cx="84071" cy="1196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01" name="Rectangle 28"/>
            <p:cNvSpPr>
              <a:spLocks noChangeAspect="1" noChangeArrowheads="1"/>
            </p:cNvSpPr>
            <p:nvPr/>
          </p:nvSpPr>
          <p:spPr bwMode="auto">
            <a:xfrm>
              <a:off x="3109563" y="5313074"/>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802" name="Rectangle 28"/>
            <p:cNvSpPr>
              <a:spLocks noChangeAspect="1" noChangeArrowheads="1"/>
            </p:cNvSpPr>
            <p:nvPr/>
          </p:nvSpPr>
          <p:spPr bwMode="auto">
            <a:xfrm>
              <a:off x="3269897" y="5313074"/>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803" name="Straight Connector 1802"/>
            <p:cNvCxnSpPr>
              <a:stCxn id="1801" idx="2"/>
              <a:endCxn id="1804" idx="0"/>
            </p:cNvCxnSpPr>
            <p:nvPr/>
          </p:nvCxnSpPr>
          <p:spPr>
            <a:xfrm flipH="1">
              <a:off x="3074258" y="5437584"/>
              <a:ext cx="70763" cy="10272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04" name="Oval 1803"/>
            <p:cNvSpPr/>
            <p:nvPr/>
          </p:nvSpPr>
          <p:spPr>
            <a:xfrm>
              <a:off x="2999975" y="5540313"/>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805" name="Straight Connector 1804"/>
            <p:cNvCxnSpPr>
              <a:stCxn id="1804" idx="4"/>
              <a:endCxn id="1808" idx="0"/>
            </p:cNvCxnSpPr>
            <p:nvPr/>
          </p:nvCxnSpPr>
          <p:spPr>
            <a:xfrm>
              <a:off x="3074258" y="5705392"/>
              <a:ext cx="87656" cy="6166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6" name="Straight Connector 1805"/>
            <p:cNvCxnSpPr>
              <a:stCxn id="1804" idx="4"/>
              <a:endCxn id="1807" idx="0"/>
            </p:cNvCxnSpPr>
            <p:nvPr/>
          </p:nvCxnSpPr>
          <p:spPr>
            <a:xfrm flipH="1">
              <a:off x="3012255" y="5705392"/>
              <a:ext cx="62003" cy="649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07" name="Rectangle 28"/>
            <p:cNvSpPr>
              <a:spLocks noChangeAspect="1" noChangeArrowheads="1"/>
            </p:cNvSpPr>
            <p:nvPr/>
          </p:nvSpPr>
          <p:spPr bwMode="auto">
            <a:xfrm>
              <a:off x="2976798" y="5770337"/>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808" name="Rectangle 28"/>
            <p:cNvSpPr>
              <a:spLocks noChangeAspect="1" noChangeArrowheads="1"/>
            </p:cNvSpPr>
            <p:nvPr/>
          </p:nvSpPr>
          <p:spPr bwMode="auto">
            <a:xfrm>
              <a:off x="3126457" y="5767056"/>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809" name="Oval 1808"/>
            <p:cNvSpPr/>
            <p:nvPr/>
          </p:nvSpPr>
          <p:spPr>
            <a:xfrm>
              <a:off x="2828657" y="5953900"/>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10" name="Straight Connector 1809"/>
            <p:cNvCxnSpPr>
              <a:stCxn id="1809" idx="4"/>
              <a:endCxn id="1814" idx="0"/>
            </p:cNvCxnSpPr>
            <p:nvPr/>
          </p:nvCxnSpPr>
          <p:spPr>
            <a:xfrm flipH="1">
              <a:off x="2865856" y="6118980"/>
              <a:ext cx="37084"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1" name="Straight Connector 1810"/>
            <p:cNvCxnSpPr>
              <a:stCxn id="1809" idx="4"/>
              <a:endCxn id="1813" idx="0"/>
            </p:cNvCxnSpPr>
            <p:nvPr/>
          </p:nvCxnSpPr>
          <p:spPr>
            <a:xfrm flipH="1">
              <a:off x="2803807" y="6118980"/>
              <a:ext cx="99134"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2" name="Straight Connector 1811"/>
            <p:cNvCxnSpPr>
              <a:stCxn id="1807" idx="2"/>
              <a:endCxn id="1809" idx="0"/>
            </p:cNvCxnSpPr>
            <p:nvPr/>
          </p:nvCxnSpPr>
          <p:spPr>
            <a:xfrm flipH="1">
              <a:off x="2902941" y="5894847"/>
              <a:ext cx="109314" cy="590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13" name="Rectangle 28"/>
            <p:cNvSpPr>
              <a:spLocks noChangeAspect="1" noChangeArrowheads="1"/>
            </p:cNvSpPr>
            <p:nvPr/>
          </p:nvSpPr>
          <p:spPr bwMode="auto">
            <a:xfrm>
              <a:off x="2768349" y="6207237"/>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14" name="Rectangle 28"/>
            <p:cNvSpPr>
              <a:spLocks noChangeAspect="1" noChangeArrowheads="1"/>
            </p:cNvSpPr>
            <p:nvPr/>
          </p:nvSpPr>
          <p:spPr bwMode="auto">
            <a:xfrm>
              <a:off x="2830399" y="6207237"/>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815" name="Oval 1814"/>
            <p:cNvSpPr/>
            <p:nvPr/>
          </p:nvSpPr>
          <p:spPr>
            <a:xfrm>
              <a:off x="2980315" y="5952838"/>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16" name="Straight Connector 1815"/>
            <p:cNvCxnSpPr>
              <a:stCxn id="1815" idx="4"/>
              <a:endCxn id="1820" idx="0"/>
            </p:cNvCxnSpPr>
            <p:nvPr/>
          </p:nvCxnSpPr>
          <p:spPr>
            <a:xfrm flipH="1">
              <a:off x="3004342" y="6117918"/>
              <a:ext cx="50257"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7" name="Straight Connector 1816"/>
            <p:cNvCxnSpPr>
              <a:stCxn id="1815" idx="4"/>
              <a:endCxn id="1819" idx="0"/>
            </p:cNvCxnSpPr>
            <p:nvPr/>
          </p:nvCxnSpPr>
          <p:spPr>
            <a:xfrm flipH="1">
              <a:off x="2936771" y="6117918"/>
              <a:ext cx="117828"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8" name="Straight Connector 1817"/>
            <p:cNvCxnSpPr>
              <a:stCxn id="1808" idx="2"/>
              <a:endCxn id="1815" idx="0"/>
            </p:cNvCxnSpPr>
            <p:nvPr/>
          </p:nvCxnSpPr>
          <p:spPr>
            <a:xfrm flipH="1">
              <a:off x="3054599" y="5891566"/>
              <a:ext cx="107315" cy="6127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19" name="Rectangle 28"/>
            <p:cNvSpPr>
              <a:spLocks noChangeAspect="1" noChangeArrowheads="1"/>
            </p:cNvSpPr>
            <p:nvPr/>
          </p:nvSpPr>
          <p:spPr bwMode="auto">
            <a:xfrm>
              <a:off x="2901313" y="6212542"/>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20" name="Rectangle 28"/>
            <p:cNvSpPr>
              <a:spLocks noChangeAspect="1" noChangeArrowheads="1"/>
            </p:cNvSpPr>
            <p:nvPr/>
          </p:nvSpPr>
          <p:spPr bwMode="auto">
            <a:xfrm>
              <a:off x="2968885" y="6212542"/>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821" name="Straight Connector 1820"/>
            <p:cNvCxnSpPr>
              <a:stCxn id="1802" idx="2"/>
              <a:endCxn id="1822" idx="0"/>
            </p:cNvCxnSpPr>
            <p:nvPr/>
          </p:nvCxnSpPr>
          <p:spPr>
            <a:xfrm>
              <a:off x="3305354" y="5437584"/>
              <a:ext cx="11088" cy="10107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22" name="Oval 1821"/>
            <p:cNvSpPr/>
            <p:nvPr/>
          </p:nvSpPr>
          <p:spPr>
            <a:xfrm>
              <a:off x="3242158" y="5538659"/>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823" name="Straight Connector 1822"/>
            <p:cNvCxnSpPr>
              <a:stCxn id="1822" idx="4"/>
              <a:endCxn id="1826" idx="0"/>
            </p:cNvCxnSpPr>
            <p:nvPr/>
          </p:nvCxnSpPr>
          <p:spPr>
            <a:xfrm>
              <a:off x="3316442" y="5703738"/>
              <a:ext cx="56425" cy="622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4" name="Straight Connector 1823"/>
            <p:cNvCxnSpPr>
              <a:stCxn id="1822" idx="4"/>
              <a:endCxn id="1825" idx="0"/>
            </p:cNvCxnSpPr>
            <p:nvPr/>
          </p:nvCxnSpPr>
          <p:spPr>
            <a:xfrm flipH="1">
              <a:off x="3273634" y="5703738"/>
              <a:ext cx="42807" cy="6553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25" name="Rectangle 28"/>
            <p:cNvSpPr>
              <a:spLocks noChangeAspect="1" noChangeArrowheads="1"/>
            </p:cNvSpPr>
            <p:nvPr/>
          </p:nvSpPr>
          <p:spPr bwMode="auto">
            <a:xfrm>
              <a:off x="3238177" y="5769275"/>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826" name="Rectangle 28"/>
            <p:cNvSpPr>
              <a:spLocks noChangeAspect="1" noChangeArrowheads="1"/>
            </p:cNvSpPr>
            <p:nvPr/>
          </p:nvSpPr>
          <p:spPr bwMode="auto">
            <a:xfrm>
              <a:off x="3337410" y="5765993"/>
              <a:ext cx="70914" cy="12451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827" name="Oval 1826"/>
            <p:cNvSpPr/>
            <p:nvPr/>
          </p:nvSpPr>
          <p:spPr>
            <a:xfrm>
              <a:off x="3145200" y="5952838"/>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28" name="Straight Connector 1827"/>
            <p:cNvCxnSpPr>
              <a:stCxn id="1827" idx="4"/>
              <a:endCxn id="1832" idx="0"/>
            </p:cNvCxnSpPr>
            <p:nvPr/>
          </p:nvCxnSpPr>
          <p:spPr>
            <a:xfrm flipH="1">
              <a:off x="3139650" y="6117918"/>
              <a:ext cx="79834"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9" name="Straight Connector 1828"/>
            <p:cNvCxnSpPr>
              <a:stCxn id="1827" idx="4"/>
              <a:endCxn id="1831" idx="0"/>
            </p:cNvCxnSpPr>
            <p:nvPr/>
          </p:nvCxnSpPr>
          <p:spPr>
            <a:xfrm flipH="1">
              <a:off x="3077600" y="6117918"/>
              <a:ext cx="141883"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0" name="Straight Connector 1829"/>
            <p:cNvCxnSpPr>
              <a:stCxn id="1825" idx="2"/>
              <a:endCxn id="1827" idx="0"/>
            </p:cNvCxnSpPr>
            <p:nvPr/>
          </p:nvCxnSpPr>
          <p:spPr>
            <a:xfrm flipH="1">
              <a:off x="3219483" y="5893785"/>
              <a:ext cx="54151" cy="590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31" name="Rectangle 28"/>
            <p:cNvSpPr>
              <a:spLocks noChangeAspect="1" noChangeArrowheads="1"/>
            </p:cNvSpPr>
            <p:nvPr/>
          </p:nvSpPr>
          <p:spPr bwMode="auto">
            <a:xfrm>
              <a:off x="3042143" y="6206175"/>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32" name="Rectangle 28"/>
            <p:cNvSpPr>
              <a:spLocks noChangeAspect="1" noChangeArrowheads="1"/>
            </p:cNvSpPr>
            <p:nvPr/>
          </p:nvSpPr>
          <p:spPr bwMode="auto">
            <a:xfrm>
              <a:off x="3104192" y="6206175"/>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833" name="Oval 1832"/>
            <p:cNvSpPr/>
            <p:nvPr/>
          </p:nvSpPr>
          <p:spPr>
            <a:xfrm>
              <a:off x="3296858" y="5951776"/>
              <a:ext cx="148567" cy="165080"/>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834" name="Straight Connector 1833"/>
            <p:cNvCxnSpPr>
              <a:stCxn id="1833" idx="4"/>
              <a:endCxn id="1838" idx="0"/>
            </p:cNvCxnSpPr>
            <p:nvPr/>
          </p:nvCxnSpPr>
          <p:spPr>
            <a:xfrm flipH="1">
              <a:off x="3278136" y="6116856"/>
              <a:ext cx="93006"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5" name="Straight Connector 1834"/>
            <p:cNvCxnSpPr>
              <a:stCxn id="1833" idx="4"/>
              <a:endCxn id="1837" idx="0"/>
            </p:cNvCxnSpPr>
            <p:nvPr/>
          </p:nvCxnSpPr>
          <p:spPr>
            <a:xfrm flipH="1">
              <a:off x="3210564" y="6116856"/>
              <a:ext cx="160577" cy="9462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6" name="Straight Connector 1835"/>
            <p:cNvCxnSpPr>
              <a:stCxn id="1826" idx="2"/>
              <a:endCxn id="1833" idx="0"/>
            </p:cNvCxnSpPr>
            <p:nvPr/>
          </p:nvCxnSpPr>
          <p:spPr>
            <a:xfrm flipH="1">
              <a:off x="3371141" y="5890503"/>
              <a:ext cx="1726" cy="6127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837" name="Rectangle 28"/>
            <p:cNvSpPr>
              <a:spLocks noChangeAspect="1" noChangeArrowheads="1"/>
            </p:cNvSpPr>
            <p:nvPr/>
          </p:nvSpPr>
          <p:spPr bwMode="auto">
            <a:xfrm>
              <a:off x="3175107" y="6211480"/>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838" name="Rectangle 28"/>
            <p:cNvSpPr>
              <a:spLocks noChangeAspect="1" noChangeArrowheads="1"/>
            </p:cNvSpPr>
            <p:nvPr/>
          </p:nvSpPr>
          <p:spPr bwMode="auto">
            <a:xfrm>
              <a:off x="3242678" y="6211480"/>
              <a:ext cx="70914" cy="124510"/>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nvGrpSpPr>
            <p:cNvPr id="1654" name="Group 1653"/>
            <p:cNvGrpSpPr/>
            <p:nvPr/>
          </p:nvGrpSpPr>
          <p:grpSpPr>
            <a:xfrm>
              <a:off x="3298894" y="4059003"/>
              <a:ext cx="1244765" cy="2278046"/>
              <a:chOff x="92770" y="2739890"/>
              <a:chExt cx="2245549" cy="3941789"/>
            </a:xfrm>
          </p:grpSpPr>
          <p:cxnSp>
            <p:nvCxnSpPr>
              <p:cNvPr id="1655" name="Straight Connector 1654"/>
              <p:cNvCxnSpPr>
                <a:stCxn id="1652" idx="4"/>
                <a:endCxn id="1656" idx="0"/>
              </p:cNvCxnSpPr>
              <p:nvPr/>
            </p:nvCxnSpPr>
            <p:spPr>
              <a:xfrm>
                <a:off x="1000172" y="2739890"/>
                <a:ext cx="860184" cy="1959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56" name="Rectangle 28"/>
              <p:cNvSpPr>
                <a:spLocks noChangeAspect="1" noChangeArrowheads="1"/>
              </p:cNvSpPr>
              <p:nvPr/>
            </p:nvSpPr>
            <p:spPr bwMode="auto">
              <a:xfrm>
                <a:off x="1744626" y="2935846"/>
                <a:ext cx="231460" cy="372791"/>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1</a:t>
                </a:r>
                <a:endParaRPr lang="en-US" sz="1400" b="1" dirty="0">
                  <a:cs typeface="Arial" charset="0"/>
                </a:endParaRPr>
              </a:p>
            </p:txBody>
          </p:sp>
          <p:sp>
            <p:nvSpPr>
              <p:cNvPr id="1657" name="Oval 1656"/>
              <p:cNvSpPr/>
              <p:nvPr/>
            </p:nvSpPr>
            <p:spPr>
              <a:xfrm>
                <a:off x="1721061" y="3422068"/>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658" name="Straight Connector 1657"/>
              <p:cNvCxnSpPr>
                <a:stCxn id="1656" idx="2"/>
                <a:endCxn id="1657" idx="0"/>
              </p:cNvCxnSpPr>
              <p:nvPr/>
            </p:nvCxnSpPr>
            <p:spPr>
              <a:xfrm flipH="1">
                <a:off x="1855069" y="3308637"/>
                <a:ext cx="5288" cy="1134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9" name="Straight Connector 1658"/>
              <p:cNvCxnSpPr>
                <a:stCxn id="1657" idx="4"/>
                <a:endCxn id="1662" idx="0"/>
              </p:cNvCxnSpPr>
              <p:nvPr/>
            </p:nvCxnSpPr>
            <p:spPr>
              <a:xfrm>
                <a:off x="1855069" y="3707710"/>
                <a:ext cx="55888" cy="27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0" name="Straight Connector 1659"/>
              <p:cNvCxnSpPr>
                <a:stCxn id="1657" idx="4"/>
              </p:cNvCxnSpPr>
              <p:nvPr/>
            </p:nvCxnSpPr>
            <p:spPr>
              <a:xfrm flipH="1">
                <a:off x="1678082" y="3707710"/>
                <a:ext cx="176986" cy="27894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61" name="Rectangle 28"/>
              <p:cNvSpPr>
                <a:spLocks noChangeAspect="1" noChangeArrowheads="1"/>
              </p:cNvSpPr>
              <p:nvPr/>
            </p:nvSpPr>
            <p:spPr bwMode="auto">
              <a:xfrm>
                <a:off x="1619481" y="3974308"/>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662" name="Rectangle 28"/>
              <p:cNvSpPr>
                <a:spLocks noChangeAspect="1" noChangeArrowheads="1"/>
              </p:cNvSpPr>
              <p:nvPr/>
            </p:nvSpPr>
            <p:spPr bwMode="auto">
              <a:xfrm>
                <a:off x="1846990" y="3984052"/>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663" name="Straight Connector 1662"/>
              <p:cNvCxnSpPr>
                <a:stCxn id="1661" idx="2"/>
                <a:endCxn id="1664" idx="0"/>
              </p:cNvCxnSpPr>
              <p:nvPr/>
            </p:nvCxnSpPr>
            <p:spPr>
              <a:xfrm flipH="1">
                <a:off x="1544074" y="4189751"/>
                <a:ext cx="139373" cy="2274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64" name="Oval 1663"/>
              <p:cNvSpPr/>
              <p:nvPr/>
            </p:nvSpPr>
            <p:spPr>
              <a:xfrm>
                <a:off x="1410068" y="4417190"/>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665" name="Straight Connector 1664"/>
              <p:cNvCxnSpPr>
                <a:stCxn id="1664" idx="4"/>
                <a:endCxn id="1668" idx="0"/>
              </p:cNvCxnSpPr>
              <p:nvPr/>
            </p:nvCxnSpPr>
            <p:spPr>
              <a:xfrm flipH="1">
                <a:off x="1393212" y="4702834"/>
                <a:ext cx="150863" cy="1973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6" name="Straight Connector 1665"/>
              <p:cNvCxnSpPr>
                <a:stCxn id="1664" idx="4"/>
                <a:endCxn id="1667" idx="0"/>
              </p:cNvCxnSpPr>
              <p:nvPr/>
            </p:nvCxnSpPr>
            <p:spPr>
              <a:xfrm flipH="1">
                <a:off x="1093020" y="4702834"/>
                <a:ext cx="451056"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67" name="Rectangle 28"/>
              <p:cNvSpPr>
                <a:spLocks noChangeAspect="1" noChangeArrowheads="1"/>
              </p:cNvSpPr>
              <p:nvPr/>
            </p:nvSpPr>
            <p:spPr bwMode="auto">
              <a:xfrm>
                <a:off x="1029054" y="4909850"/>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668" name="Rectangle 28"/>
              <p:cNvSpPr>
                <a:spLocks noChangeAspect="1" noChangeArrowheads="1"/>
              </p:cNvSpPr>
              <p:nvPr/>
            </p:nvSpPr>
            <p:spPr bwMode="auto">
              <a:xfrm>
                <a:off x="1329246" y="4900141"/>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669" name="Straight Connector 1668"/>
              <p:cNvCxnSpPr>
                <a:stCxn id="1667" idx="2"/>
              </p:cNvCxnSpPr>
              <p:nvPr/>
            </p:nvCxnSpPr>
            <p:spPr>
              <a:xfrm flipH="1">
                <a:off x="783725" y="5125295"/>
                <a:ext cx="309293" cy="18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70" name="Oval 1669"/>
              <p:cNvSpPr/>
              <p:nvPr/>
            </p:nvSpPr>
            <p:spPr>
              <a:xfrm>
                <a:off x="631935" y="5301214"/>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671" name="Straight Connector 1670"/>
              <p:cNvCxnSpPr>
                <a:stCxn id="1670" idx="4"/>
                <a:endCxn id="1674" idx="0"/>
              </p:cNvCxnSpPr>
              <p:nvPr/>
            </p:nvCxnSpPr>
            <p:spPr>
              <a:xfrm flipH="1">
                <a:off x="693964" y="5586858"/>
                <a:ext cx="7197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2" name="Straight Connector 1671"/>
              <p:cNvCxnSpPr>
                <a:stCxn id="1670" idx="4"/>
                <a:endCxn id="1673" idx="0"/>
              </p:cNvCxnSpPr>
              <p:nvPr/>
            </p:nvCxnSpPr>
            <p:spPr>
              <a:xfrm flipH="1">
                <a:off x="423980" y="5586858"/>
                <a:ext cx="341963" cy="11421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73" name="Rectangle 28"/>
              <p:cNvSpPr>
                <a:spLocks noChangeAspect="1" noChangeArrowheads="1"/>
              </p:cNvSpPr>
              <p:nvPr/>
            </p:nvSpPr>
            <p:spPr bwMode="auto">
              <a:xfrm>
                <a:off x="360014" y="5701069"/>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674" name="Rectangle 28"/>
              <p:cNvSpPr>
                <a:spLocks noChangeAspect="1" noChangeArrowheads="1"/>
              </p:cNvSpPr>
              <p:nvPr/>
            </p:nvSpPr>
            <p:spPr bwMode="auto">
              <a:xfrm>
                <a:off x="630000" y="5695392"/>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675" name="Oval 1674"/>
              <p:cNvSpPr/>
              <p:nvPr/>
            </p:nvSpPr>
            <p:spPr>
              <a:xfrm>
                <a:off x="92770" y="6018697"/>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676" name="Straight Connector 1675"/>
              <p:cNvCxnSpPr>
                <a:stCxn id="1675" idx="4"/>
                <a:endCxn id="1680" idx="0"/>
              </p:cNvCxnSpPr>
              <p:nvPr/>
            </p:nvCxnSpPr>
            <p:spPr>
              <a:xfrm>
                <a:off x="226778" y="6304339"/>
                <a:ext cx="76322"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7" name="Straight Connector 1676"/>
              <p:cNvCxnSpPr>
                <a:stCxn id="1675" idx="4"/>
                <a:endCxn id="1679" idx="0"/>
              </p:cNvCxnSpPr>
              <p:nvPr/>
            </p:nvCxnSpPr>
            <p:spPr>
              <a:xfrm flipH="1">
                <a:off x="191162" y="6304339"/>
                <a:ext cx="3561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8" name="Straight Connector 1677"/>
              <p:cNvCxnSpPr>
                <a:stCxn id="1673" idx="2"/>
                <a:endCxn id="1675" idx="0"/>
              </p:cNvCxnSpPr>
              <p:nvPr/>
            </p:nvCxnSpPr>
            <p:spPr>
              <a:xfrm flipH="1">
                <a:off x="226778" y="5916514"/>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79" name="Rectangle 28"/>
              <p:cNvSpPr>
                <a:spLocks noChangeAspect="1" noChangeArrowheads="1"/>
              </p:cNvSpPr>
              <p:nvPr/>
            </p:nvSpPr>
            <p:spPr bwMode="auto">
              <a:xfrm>
                <a:off x="127196" y="6457054"/>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80" name="Rectangle 28"/>
              <p:cNvSpPr>
                <a:spLocks noChangeAspect="1" noChangeArrowheads="1"/>
              </p:cNvSpPr>
              <p:nvPr/>
            </p:nvSpPr>
            <p:spPr bwMode="auto">
              <a:xfrm>
                <a:off x="239134" y="6457054"/>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681" name="Oval 1680"/>
              <p:cNvSpPr/>
              <p:nvPr/>
            </p:nvSpPr>
            <p:spPr>
              <a:xfrm>
                <a:off x="366361" y="6016858"/>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682" name="Straight Connector 1681"/>
              <p:cNvCxnSpPr>
                <a:stCxn id="1681" idx="4"/>
                <a:endCxn id="1686" idx="0"/>
              </p:cNvCxnSpPr>
              <p:nvPr/>
            </p:nvCxnSpPr>
            <p:spPr>
              <a:xfrm>
                <a:off x="500369" y="6302502"/>
                <a:ext cx="52558"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3" name="Straight Connector 1682"/>
              <p:cNvCxnSpPr>
                <a:stCxn id="1681" idx="4"/>
                <a:endCxn id="1685" idx="0"/>
              </p:cNvCxnSpPr>
              <p:nvPr/>
            </p:nvCxnSpPr>
            <p:spPr>
              <a:xfrm flipH="1">
                <a:off x="431029" y="6302502"/>
                <a:ext cx="6934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4" name="Straight Connector 1683"/>
              <p:cNvCxnSpPr>
                <a:stCxn id="1674" idx="2"/>
                <a:endCxn id="1681" idx="0"/>
              </p:cNvCxnSpPr>
              <p:nvPr/>
            </p:nvCxnSpPr>
            <p:spPr>
              <a:xfrm flipH="1">
                <a:off x="500369" y="5910836"/>
                <a:ext cx="193596" cy="1060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85" name="Rectangle 28"/>
              <p:cNvSpPr>
                <a:spLocks noChangeAspect="1" noChangeArrowheads="1"/>
              </p:cNvSpPr>
              <p:nvPr/>
            </p:nvSpPr>
            <p:spPr bwMode="auto">
              <a:xfrm>
                <a:off x="367063" y="6466233"/>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86" name="Rectangle 28"/>
              <p:cNvSpPr>
                <a:spLocks noChangeAspect="1" noChangeArrowheads="1"/>
              </p:cNvSpPr>
              <p:nvPr/>
            </p:nvSpPr>
            <p:spPr bwMode="auto">
              <a:xfrm>
                <a:off x="488962" y="6466235"/>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687" name="Straight Connector 1686"/>
              <p:cNvCxnSpPr>
                <a:stCxn id="1668" idx="2"/>
                <a:endCxn id="1688" idx="0"/>
              </p:cNvCxnSpPr>
              <p:nvPr/>
            </p:nvCxnSpPr>
            <p:spPr>
              <a:xfrm flipH="1">
                <a:off x="1237778" y="5115588"/>
                <a:ext cx="155434" cy="183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88" name="Oval 1687"/>
              <p:cNvSpPr/>
              <p:nvPr/>
            </p:nvSpPr>
            <p:spPr>
              <a:xfrm>
                <a:off x="1103772" y="5299379"/>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689" name="Straight Connector 1688"/>
              <p:cNvCxnSpPr>
                <a:stCxn id="1688" idx="4"/>
                <a:endCxn id="1692" idx="0"/>
              </p:cNvCxnSpPr>
              <p:nvPr/>
            </p:nvCxnSpPr>
            <p:spPr>
              <a:xfrm>
                <a:off x="1237778" y="5585021"/>
                <a:ext cx="2722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0" name="Straight Connector 1689"/>
              <p:cNvCxnSpPr>
                <a:stCxn id="1688" idx="4"/>
                <a:endCxn id="1691" idx="0"/>
              </p:cNvCxnSpPr>
              <p:nvPr/>
            </p:nvCxnSpPr>
            <p:spPr>
              <a:xfrm flipH="1">
                <a:off x="995022" y="5585021"/>
                <a:ext cx="242758" cy="11421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91" name="Rectangle 28"/>
              <p:cNvSpPr>
                <a:spLocks noChangeAspect="1" noChangeArrowheads="1"/>
              </p:cNvSpPr>
              <p:nvPr/>
            </p:nvSpPr>
            <p:spPr bwMode="auto">
              <a:xfrm>
                <a:off x="931056" y="5699234"/>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692" name="Rectangle 28"/>
              <p:cNvSpPr>
                <a:spLocks noChangeAspect="1" noChangeArrowheads="1"/>
              </p:cNvSpPr>
              <p:nvPr/>
            </p:nvSpPr>
            <p:spPr bwMode="auto">
              <a:xfrm>
                <a:off x="1201040" y="5693557"/>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693" name="Oval 1692"/>
              <p:cNvSpPr/>
              <p:nvPr/>
            </p:nvSpPr>
            <p:spPr>
              <a:xfrm>
                <a:off x="663812" y="6016860"/>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694" name="Straight Connector 1693"/>
              <p:cNvCxnSpPr>
                <a:stCxn id="1693" idx="4"/>
                <a:endCxn id="1698" idx="0"/>
              </p:cNvCxnSpPr>
              <p:nvPr/>
            </p:nvCxnSpPr>
            <p:spPr>
              <a:xfrm flipH="1">
                <a:off x="797021" y="6302504"/>
                <a:ext cx="79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5" name="Straight Connector 1694"/>
              <p:cNvCxnSpPr>
                <a:stCxn id="1693" idx="4"/>
                <a:endCxn id="1697" idx="0"/>
              </p:cNvCxnSpPr>
              <p:nvPr/>
            </p:nvCxnSpPr>
            <p:spPr>
              <a:xfrm flipH="1">
                <a:off x="685083" y="6302504"/>
                <a:ext cx="112735"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6" name="Straight Connector 1695"/>
              <p:cNvCxnSpPr>
                <a:stCxn id="1691" idx="2"/>
                <a:endCxn id="1693" idx="0"/>
              </p:cNvCxnSpPr>
              <p:nvPr/>
            </p:nvCxnSpPr>
            <p:spPr>
              <a:xfrm flipH="1">
                <a:off x="797818" y="5914678"/>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97" name="Rectangle 28"/>
              <p:cNvSpPr>
                <a:spLocks noChangeAspect="1" noChangeArrowheads="1"/>
              </p:cNvSpPr>
              <p:nvPr/>
            </p:nvSpPr>
            <p:spPr bwMode="auto">
              <a:xfrm>
                <a:off x="621119" y="645521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98" name="Rectangle 28"/>
              <p:cNvSpPr>
                <a:spLocks noChangeAspect="1" noChangeArrowheads="1"/>
              </p:cNvSpPr>
              <p:nvPr/>
            </p:nvSpPr>
            <p:spPr bwMode="auto">
              <a:xfrm>
                <a:off x="733055" y="645521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699" name="Oval 1698"/>
              <p:cNvSpPr/>
              <p:nvPr/>
            </p:nvSpPr>
            <p:spPr>
              <a:xfrm>
                <a:off x="937402" y="6015022"/>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00" name="Straight Connector 1699"/>
              <p:cNvCxnSpPr>
                <a:stCxn id="1699" idx="4"/>
                <a:endCxn id="1704" idx="0"/>
              </p:cNvCxnSpPr>
              <p:nvPr/>
            </p:nvCxnSpPr>
            <p:spPr>
              <a:xfrm flipH="1">
                <a:off x="1046849" y="6300666"/>
                <a:ext cx="24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1" name="Straight Connector 1700"/>
              <p:cNvCxnSpPr>
                <a:stCxn id="1699" idx="4"/>
                <a:endCxn id="1703" idx="0"/>
              </p:cNvCxnSpPr>
              <p:nvPr/>
            </p:nvCxnSpPr>
            <p:spPr>
              <a:xfrm flipH="1">
                <a:off x="924949" y="6300666"/>
                <a:ext cx="146459"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2" name="Straight Connector 1701"/>
              <p:cNvCxnSpPr>
                <a:stCxn id="1692" idx="2"/>
                <a:endCxn id="1699" idx="0"/>
              </p:cNvCxnSpPr>
              <p:nvPr/>
            </p:nvCxnSpPr>
            <p:spPr>
              <a:xfrm flipH="1">
                <a:off x="1071410" y="5909001"/>
                <a:ext cx="193596" cy="1060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03" name="Rectangle 28"/>
              <p:cNvSpPr>
                <a:spLocks noChangeAspect="1" noChangeArrowheads="1"/>
              </p:cNvSpPr>
              <p:nvPr/>
            </p:nvSpPr>
            <p:spPr bwMode="auto">
              <a:xfrm>
                <a:off x="860985" y="646439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04" name="Rectangle 28"/>
              <p:cNvSpPr>
                <a:spLocks noChangeAspect="1" noChangeArrowheads="1"/>
              </p:cNvSpPr>
              <p:nvPr/>
            </p:nvSpPr>
            <p:spPr bwMode="auto">
              <a:xfrm>
                <a:off x="982883" y="646439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705" name="Straight Connector 1704"/>
              <p:cNvCxnSpPr>
                <a:stCxn id="1662" idx="2"/>
                <a:endCxn id="1706" idx="0"/>
              </p:cNvCxnSpPr>
              <p:nvPr/>
            </p:nvCxnSpPr>
            <p:spPr>
              <a:xfrm>
                <a:off x="1910957" y="4199495"/>
                <a:ext cx="37101" cy="21586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06" name="Oval 1705"/>
              <p:cNvSpPr/>
              <p:nvPr/>
            </p:nvSpPr>
            <p:spPr>
              <a:xfrm>
                <a:off x="1814050" y="4415355"/>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707" name="Straight Connector 1706"/>
              <p:cNvCxnSpPr>
                <a:stCxn id="1706" idx="4"/>
                <a:endCxn id="1710" idx="0"/>
              </p:cNvCxnSpPr>
              <p:nvPr/>
            </p:nvCxnSpPr>
            <p:spPr>
              <a:xfrm>
                <a:off x="1948056" y="4700999"/>
                <a:ext cx="137578"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8" name="Straight Connector 1707"/>
              <p:cNvCxnSpPr>
                <a:stCxn id="1706" idx="4"/>
                <a:endCxn id="1709" idx="0"/>
              </p:cNvCxnSpPr>
              <p:nvPr/>
            </p:nvCxnSpPr>
            <p:spPr>
              <a:xfrm flipH="1">
                <a:off x="1796392" y="4700999"/>
                <a:ext cx="151664"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09" name="Rectangle 28"/>
              <p:cNvSpPr>
                <a:spLocks noChangeAspect="1" noChangeArrowheads="1"/>
              </p:cNvSpPr>
              <p:nvPr/>
            </p:nvSpPr>
            <p:spPr bwMode="auto">
              <a:xfrm>
                <a:off x="1732428" y="4908013"/>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10" name="Rectangle 28"/>
              <p:cNvSpPr>
                <a:spLocks noChangeAspect="1" noChangeArrowheads="1"/>
              </p:cNvSpPr>
              <p:nvPr/>
            </p:nvSpPr>
            <p:spPr bwMode="auto">
              <a:xfrm>
                <a:off x="2021668" y="4908015"/>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711" name="Straight Connector 1710"/>
              <p:cNvCxnSpPr>
                <a:stCxn id="1709" idx="2"/>
                <a:endCxn id="1712" idx="0"/>
              </p:cNvCxnSpPr>
              <p:nvPr/>
            </p:nvCxnSpPr>
            <p:spPr>
              <a:xfrm flipH="1">
                <a:off x="1668738" y="5123459"/>
                <a:ext cx="127656" cy="177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12" name="Oval 1711"/>
              <p:cNvSpPr/>
              <p:nvPr/>
            </p:nvSpPr>
            <p:spPr>
              <a:xfrm>
                <a:off x="1534730" y="5301215"/>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713" name="Straight Connector 1712"/>
              <p:cNvCxnSpPr>
                <a:stCxn id="1712" idx="4"/>
                <a:endCxn id="1716" idx="0"/>
              </p:cNvCxnSpPr>
              <p:nvPr/>
            </p:nvCxnSpPr>
            <p:spPr>
              <a:xfrm>
                <a:off x="1668738" y="5586859"/>
                <a:ext cx="158131" cy="10669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4" name="Straight Connector 1713"/>
              <p:cNvCxnSpPr>
                <a:stCxn id="1712" idx="4"/>
                <a:endCxn id="1715" idx="0"/>
              </p:cNvCxnSpPr>
              <p:nvPr/>
            </p:nvCxnSpPr>
            <p:spPr>
              <a:xfrm flipH="1">
                <a:off x="1556885" y="5586859"/>
                <a:ext cx="111853" cy="11237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15" name="Rectangle 28"/>
              <p:cNvSpPr>
                <a:spLocks noChangeAspect="1" noChangeArrowheads="1"/>
              </p:cNvSpPr>
              <p:nvPr/>
            </p:nvSpPr>
            <p:spPr bwMode="auto">
              <a:xfrm>
                <a:off x="1492919" y="5699234"/>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16" name="Rectangle 28"/>
              <p:cNvSpPr>
                <a:spLocks noChangeAspect="1" noChangeArrowheads="1"/>
              </p:cNvSpPr>
              <p:nvPr/>
            </p:nvSpPr>
            <p:spPr bwMode="auto">
              <a:xfrm>
                <a:off x="1762905" y="5693557"/>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717" name="Oval 1716"/>
              <p:cNvSpPr/>
              <p:nvPr/>
            </p:nvSpPr>
            <p:spPr>
              <a:xfrm>
                <a:off x="1225675" y="6016862"/>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18" name="Straight Connector 1717"/>
              <p:cNvCxnSpPr>
                <a:stCxn id="1717" idx="4"/>
                <a:endCxn id="1722" idx="0"/>
              </p:cNvCxnSpPr>
              <p:nvPr/>
            </p:nvCxnSpPr>
            <p:spPr>
              <a:xfrm flipH="1">
                <a:off x="1292782" y="6302504"/>
                <a:ext cx="66899"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9" name="Straight Connector 1718"/>
              <p:cNvCxnSpPr>
                <a:stCxn id="1717" idx="4"/>
                <a:endCxn id="1721" idx="0"/>
              </p:cNvCxnSpPr>
              <p:nvPr/>
            </p:nvCxnSpPr>
            <p:spPr>
              <a:xfrm flipH="1">
                <a:off x="1180844" y="6302504"/>
                <a:ext cx="17883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0" name="Straight Connector 1719"/>
              <p:cNvCxnSpPr>
                <a:stCxn id="1715" idx="2"/>
                <a:endCxn id="1717" idx="0"/>
              </p:cNvCxnSpPr>
              <p:nvPr/>
            </p:nvCxnSpPr>
            <p:spPr>
              <a:xfrm flipH="1">
                <a:off x="1359681" y="5914678"/>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21" name="Rectangle 28"/>
              <p:cNvSpPr>
                <a:spLocks noChangeAspect="1" noChangeArrowheads="1"/>
              </p:cNvSpPr>
              <p:nvPr/>
            </p:nvSpPr>
            <p:spPr bwMode="auto">
              <a:xfrm>
                <a:off x="1116880" y="645521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22" name="Rectangle 28"/>
              <p:cNvSpPr>
                <a:spLocks noChangeAspect="1" noChangeArrowheads="1"/>
              </p:cNvSpPr>
              <p:nvPr/>
            </p:nvSpPr>
            <p:spPr bwMode="auto">
              <a:xfrm>
                <a:off x="1228816" y="645521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723" name="Oval 1722"/>
              <p:cNvSpPr/>
              <p:nvPr/>
            </p:nvSpPr>
            <p:spPr>
              <a:xfrm>
                <a:off x="1499265" y="6015022"/>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24" name="Straight Connector 1723"/>
              <p:cNvCxnSpPr>
                <a:stCxn id="1723" idx="4"/>
                <a:endCxn id="1728" idx="0"/>
              </p:cNvCxnSpPr>
              <p:nvPr/>
            </p:nvCxnSpPr>
            <p:spPr>
              <a:xfrm flipH="1">
                <a:off x="1542610" y="6300666"/>
                <a:ext cx="90663"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5" name="Straight Connector 1724"/>
              <p:cNvCxnSpPr>
                <a:stCxn id="1723" idx="4"/>
                <a:endCxn id="1727" idx="0"/>
              </p:cNvCxnSpPr>
              <p:nvPr/>
            </p:nvCxnSpPr>
            <p:spPr>
              <a:xfrm flipH="1">
                <a:off x="1420710" y="6300666"/>
                <a:ext cx="212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6" name="Straight Connector 1725"/>
              <p:cNvCxnSpPr>
                <a:stCxn id="1716" idx="2"/>
                <a:endCxn id="1723" idx="0"/>
              </p:cNvCxnSpPr>
              <p:nvPr/>
            </p:nvCxnSpPr>
            <p:spPr>
              <a:xfrm flipH="1">
                <a:off x="1633273" y="5909001"/>
                <a:ext cx="193596" cy="1060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27" name="Rectangle 28"/>
              <p:cNvSpPr>
                <a:spLocks noChangeAspect="1" noChangeArrowheads="1"/>
              </p:cNvSpPr>
              <p:nvPr/>
            </p:nvSpPr>
            <p:spPr bwMode="auto">
              <a:xfrm>
                <a:off x="1356746" y="646439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28" name="Rectangle 28"/>
              <p:cNvSpPr>
                <a:spLocks noChangeAspect="1" noChangeArrowheads="1"/>
              </p:cNvSpPr>
              <p:nvPr/>
            </p:nvSpPr>
            <p:spPr bwMode="auto">
              <a:xfrm>
                <a:off x="1478644" y="646439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729" name="Straight Connector 1728"/>
              <p:cNvCxnSpPr>
                <a:stCxn id="1710" idx="2"/>
                <a:endCxn id="1730" idx="0"/>
              </p:cNvCxnSpPr>
              <p:nvPr/>
            </p:nvCxnSpPr>
            <p:spPr>
              <a:xfrm>
                <a:off x="2085634" y="5123459"/>
                <a:ext cx="20003" cy="17489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30" name="Oval 1729"/>
              <p:cNvSpPr/>
              <p:nvPr/>
            </p:nvSpPr>
            <p:spPr>
              <a:xfrm>
                <a:off x="1971629" y="5298351"/>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731" name="Straight Connector 1730"/>
              <p:cNvCxnSpPr>
                <a:stCxn id="1730" idx="4"/>
                <a:endCxn id="1734" idx="0"/>
              </p:cNvCxnSpPr>
              <p:nvPr/>
            </p:nvCxnSpPr>
            <p:spPr>
              <a:xfrm>
                <a:off x="2105636" y="5583994"/>
                <a:ext cx="101790" cy="1077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2" name="Straight Connector 1731"/>
              <p:cNvCxnSpPr>
                <a:stCxn id="1730" idx="4"/>
                <a:endCxn id="1733" idx="0"/>
              </p:cNvCxnSpPr>
              <p:nvPr/>
            </p:nvCxnSpPr>
            <p:spPr>
              <a:xfrm flipH="1">
                <a:off x="2028411" y="5583992"/>
                <a:ext cx="77224" cy="11339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33" name="Rectangle 28"/>
              <p:cNvSpPr>
                <a:spLocks noChangeAspect="1" noChangeArrowheads="1"/>
              </p:cNvSpPr>
              <p:nvPr/>
            </p:nvSpPr>
            <p:spPr bwMode="auto">
              <a:xfrm>
                <a:off x="1964447" y="5697393"/>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734" name="Rectangle 28"/>
              <p:cNvSpPr>
                <a:spLocks noChangeAspect="1" noChangeArrowheads="1"/>
              </p:cNvSpPr>
              <p:nvPr/>
            </p:nvSpPr>
            <p:spPr bwMode="auto">
              <a:xfrm>
                <a:off x="2143461" y="5691716"/>
                <a:ext cx="127928"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735" name="Oval 1734"/>
              <p:cNvSpPr/>
              <p:nvPr/>
            </p:nvSpPr>
            <p:spPr>
              <a:xfrm>
                <a:off x="1796715" y="6015019"/>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36" name="Straight Connector 1735"/>
              <p:cNvCxnSpPr>
                <a:stCxn id="1735" idx="4"/>
                <a:endCxn id="1740" idx="0"/>
              </p:cNvCxnSpPr>
              <p:nvPr/>
            </p:nvCxnSpPr>
            <p:spPr>
              <a:xfrm flipH="1">
                <a:off x="1786705" y="6300663"/>
                <a:ext cx="144020"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7" name="Straight Connector 1736"/>
              <p:cNvCxnSpPr>
                <a:stCxn id="1735" idx="4"/>
                <a:endCxn id="1739" idx="0"/>
              </p:cNvCxnSpPr>
              <p:nvPr/>
            </p:nvCxnSpPr>
            <p:spPr>
              <a:xfrm flipH="1">
                <a:off x="1674767" y="6300663"/>
                <a:ext cx="25595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8" name="Straight Connector 1737"/>
              <p:cNvCxnSpPr>
                <a:stCxn id="1733" idx="2"/>
                <a:endCxn id="1735" idx="0"/>
              </p:cNvCxnSpPr>
              <p:nvPr/>
            </p:nvCxnSpPr>
            <p:spPr>
              <a:xfrm flipH="1">
                <a:off x="1930723" y="5912838"/>
                <a:ext cx="97688"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39" name="Rectangle 28"/>
              <p:cNvSpPr>
                <a:spLocks noChangeAspect="1" noChangeArrowheads="1"/>
              </p:cNvSpPr>
              <p:nvPr/>
            </p:nvSpPr>
            <p:spPr bwMode="auto">
              <a:xfrm>
                <a:off x="1610801" y="6453377"/>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40" name="Rectangle 28"/>
              <p:cNvSpPr>
                <a:spLocks noChangeAspect="1" noChangeArrowheads="1"/>
              </p:cNvSpPr>
              <p:nvPr/>
            </p:nvSpPr>
            <p:spPr bwMode="auto">
              <a:xfrm>
                <a:off x="1722739" y="6453377"/>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741" name="Oval 1740"/>
              <p:cNvSpPr/>
              <p:nvPr/>
            </p:nvSpPr>
            <p:spPr>
              <a:xfrm>
                <a:off x="2070305" y="6013181"/>
                <a:ext cx="268014" cy="285644"/>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742" name="Straight Connector 1741"/>
              <p:cNvCxnSpPr>
                <a:stCxn id="1741" idx="4"/>
                <a:endCxn id="1746" idx="0"/>
              </p:cNvCxnSpPr>
              <p:nvPr/>
            </p:nvCxnSpPr>
            <p:spPr>
              <a:xfrm flipH="1">
                <a:off x="2036529" y="6298825"/>
                <a:ext cx="167782"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3" name="Straight Connector 1742"/>
              <p:cNvCxnSpPr>
                <a:stCxn id="1741" idx="4"/>
                <a:endCxn id="1745" idx="0"/>
              </p:cNvCxnSpPr>
              <p:nvPr/>
            </p:nvCxnSpPr>
            <p:spPr>
              <a:xfrm flipH="1">
                <a:off x="1914631" y="6298825"/>
                <a:ext cx="28968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4" name="Straight Connector 1743"/>
              <p:cNvCxnSpPr>
                <a:stCxn id="1734" idx="2"/>
                <a:endCxn id="1741" idx="0"/>
              </p:cNvCxnSpPr>
              <p:nvPr/>
            </p:nvCxnSpPr>
            <p:spPr>
              <a:xfrm flipH="1">
                <a:off x="2204307" y="5907162"/>
                <a:ext cx="3114" cy="1060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745" name="Rectangle 28"/>
              <p:cNvSpPr>
                <a:spLocks noChangeAspect="1" noChangeArrowheads="1"/>
              </p:cNvSpPr>
              <p:nvPr/>
            </p:nvSpPr>
            <p:spPr bwMode="auto">
              <a:xfrm>
                <a:off x="1850660" y="6462550"/>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746" name="Rectangle 28"/>
              <p:cNvSpPr>
                <a:spLocks noChangeAspect="1" noChangeArrowheads="1"/>
              </p:cNvSpPr>
              <p:nvPr/>
            </p:nvSpPr>
            <p:spPr bwMode="auto">
              <a:xfrm>
                <a:off x="1972561" y="6462548"/>
                <a:ext cx="127928"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1260" name="Group 1259"/>
            <p:cNvGrpSpPr/>
            <p:nvPr/>
          </p:nvGrpSpPr>
          <p:grpSpPr>
            <a:xfrm flipH="1">
              <a:off x="4575374" y="3024842"/>
              <a:ext cx="4542314" cy="3314667"/>
              <a:chOff x="1681305" y="2319343"/>
              <a:chExt cx="6207927" cy="4362321"/>
            </a:xfrm>
          </p:grpSpPr>
          <p:cxnSp>
            <p:nvCxnSpPr>
              <p:cNvPr id="1261" name="Straight Connector 1260"/>
              <p:cNvCxnSpPr/>
              <p:nvPr/>
            </p:nvCxnSpPr>
            <p:spPr>
              <a:xfrm>
                <a:off x="4978232" y="2539990"/>
                <a:ext cx="2352" cy="21748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Straight Connector 1261"/>
              <p:cNvCxnSpPr/>
              <p:nvPr/>
            </p:nvCxnSpPr>
            <p:spPr>
              <a:xfrm>
                <a:off x="4980584" y="2974731"/>
                <a:ext cx="288768" cy="11257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63" name="Oval 1262"/>
              <p:cNvSpPr/>
              <p:nvPr/>
            </p:nvSpPr>
            <p:spPr>
              <a:xfrm>
                <a:off x="4882104" y="2760530"/>
                <a:ext cx="203045" cy="217256"/>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1264" name="Rectangle 28"/>
              <p:cNvSpPr>
                <a:spLocks noChangeAspect="1" noChangeArrowheads="1"/>
              </p:cNvSpPr>
              <p:nvPr/>
            </p:nvSpPr>
            <p:spPr bwMode="auto">
              <a:xfrm>
                <a:off x="4893600" y="2319343"/>
                <a:ext cx="175352" cy="283539"/>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1</a:t>
                </a:r>
                <a:endParaRPr lang="en-US" sz="1400" b="1" dirty="0">
                  <a:cs typeface="Arial" charset="0"/>
                </a:endParaRPr>
              </a:p>
            </p:txBody>
          </p:sp>
          <p:sp>
            <p:nvSpPr>
              <p:cNvPr id="1265" name="Rectangle 28"/>
              <p:cNvSpPr>
                <a:spLocks noChangeAspect="1" noChangeArrowheads="1"/>
              </p:cNvSpPr>
              <p:nvPr/>
            </p:nvSpPr>
            <p:spPr bwMode="auto">
              <a:xfrm>
                <a:off x="5184719" y="3030520"/>
                <a:ext cx="175353" cy="283539"/>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0</a:t>
                </a:r>
                <a:endParaRPr lang="en-US" sz="1400" b="1" dirty="0">
                  <a:cs typeface="Arial" charset="0"/>
                </a:endParaRPr>
              </a:p>
            </p:txBody>
          </p:sp>
          <p:grpSp>
            <p:nvGrpSpPr>
              <p:cNvPr id="1266" name="Group 1265"/>
              <p:cNvGrpSpPr/>
              <p:nvPr/>
            </p:nvGrpSpPr>
            <p:grpSpPr>
              <a:xfrm>
                <a:off x="1681305" y="2977787"/>
                <a:ext cx="3302322" cy="3703877"/>
                <a:chOff x="1681305" y="2977787"/>
                <a:chExt cx="3302322" cy="3703877"/>
              </a:xfrm>
            </p:grpSpPr>
            <p:cxnSp>
              <p:nvCxnSpPr>
                <p:cNvPr id="1455" name="Straight Connector 1454"/>
                <p:cNvCxnSpPr>
                  <a:stCxn id="1457" idx="2"/>
                  <a:endCxn id="1458" idx="0"/>
                </p:cNvCxnSpPr>
                <p:nvPr/>
              </p:nvCxnSpPr>
              <p:spPr>
                <a:xfrm flipH="1">
                  <a:off x="3869686" y="3321043"/>
                  <a:ext cx="823396" cy="14390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6" name="Straight Connector 1455"/>
                <p:cNvCxnSpPr>
                  <a:stCxn id="1263" idx="4"/>
                  <a:endCxn id="1457" idx="0"/>
                </p:cNvCxnSpPr>
                <p:nvPr/>
              </p:nvCxnSpPr>
              <p:spPr>
                <a:xfrm flipH="1">
                  <a:off x="4693081" y="2977787"/>
                  <a:ext cx="290546" cy="59718"/>
                </a:xfrm>
                <a:prstGeom prst="line">
                  <a:avLst/>
                </a:prstGeom>
                <a:solidFill>
                  <a:srgbClr val="99CCFF"/>
                </a:solidFill>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457" name="Rectangle 1456"/>
                <p:cNvSpPr>
                  <a:spLocks noChangeAspect="1" noChangeArrowheads="1"/>
                </p:cNvSpPr>
                <p:nvPr/>
              </p:nvSpPr>
              <p:spPr bwMode="auto">
                <a:xfrm>
                  <a:off x="4605404" y="3037505"/>
                  <a:ext cx="175353" cy="283539"/>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1</a:t>
                  </a:r>
                  <a:endParaRPr lang="en-US" sz="1400" b="1" dirty="0">
                    <a:cs typeface="Arial" charset="0"/>
                  </a:endParaRPr>
                </a:p>
              </p:txBody>
            </p:sp>
            <p:sp>
              <p:nvSpPr>
                <p:cNvPr id="1458" name="Oval 1457"/>
                <p:cNvSpPr/>
                <p:nvPr/>
              </p:nvSpPr>
              <p:spPr>
                <a:xfrm>
                  <a:off x="3768163" y="3464949"/>
                  <a:ext cx="203045" cy="217256"/>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grpSp>
              <p:nvGrpSpPr>
                <p:cNvPr id="1459" name="Group 1458"/>
                <p:cNvGrpSpPr/>
                <p:nvPr/>
              </p:nvGrpSpPr>
              <p:grpSpPr>
                <a:xfrm>
                  <a:off x="1681305" y="3682205"/>
                  <a:ext cx="2188380" cy="2999459"/>
                  <a:chOff x="92769" y="2738044"/>
                  <a:chExt cx="2888602" cy="3943621"/>
                </a:xfrm>
              </p:grpSpPr>
              <p:cxnSp>
                <p:nvCxnSpPr>
                  <p:cNvPr id="1553" name="Straight Connector 1552"/>
                  <p:cNvCxnSpPr>
                    <a:stCxn id="1458" idx="4"/>
                    <a:endCxn id="1554" idx="0"/>
                  </p:cNvCxnSpPr>
                  <p:nvPr/>
                </p:nvCxnSpPr>
                <p:spPr>
                  <a:xfrm flipH="1">
                    <a:off x="1860353" y="2738044"/>
                    <a:ext cx="1121018" cy="19779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54" name="Rectangle 28"/>
                  <p:cNvSpPr>
                    <a:spLocks noChangeAspect="1" noChangeArrowheads="1"/>
                  </p:cNvSpPr>
                  <p:nvPr/>
                </p:nvSpPr>
                <p:spPr bwMode="auto">
                  <a:xfrm>
                    <a:off x="1744624" y="2935838"/>
                    <a:ext cx="231459" cy="37279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1</a:t>
                    </a:r>
                    <a:endParaRPr lang="en-US" sz="1400" b="1" dirty="0">
                      <a:cs typeface="Arial" charset="0"/>
                    </a:endParaRPr>
                  </a:p>
                </p:txBody>
              </p:sp>
              <p:sp>
                <p:nvSpPr>
                  <p:cNvPr id="1555" name="Oval 1554"/>
                  <p:cNvSpPr/>
                  <p:nvPr/>
                </p:nvSpPr>
                <p:spPr>
                  <a:xfrm>
                    <a:off x="1721056" y="34220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556" name="Straight Connector 1555"/>
                  <p:cNvCxnSpPr>
                    <a:stCxn id="1554" idx="2"/>
                    <a:endCxn id="1555" idx="0"/>
                  </p:cNvCxnSpPr>
                  <p:nvPr/>
                </p:nvCxnSpPr>
                <p:spPr>
                  <a:xfrm flipH="1">
                    <a:off x="1855063" y="3308628"/>
                    <a:ext cx="5289" cy="11342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7" name="Straight Connector 1556"/>
                  <p:cNvCxnSpPr>
                    <a:stCxn id="1555" idx="4"/>
                    <a:endCxn id="1560" idx="0"/>
                  </p:cNvCxnSpPr>
                  <p:nvPr/>
                </p:nvCxnSpPr>
                <p:spPr>
                  <a:xfrm>
                    <a:off x="1855063" y="3707700"/>
                    <a:ext cx="55888" cy="27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8" name="Straight Connector 1557"/>
                  <p:cNvCxnSpPr>
                    <a:stCxn id="1555" idx="4"/>
                  </p:cNvCxnSpPr>
                  <p:nvPr/>
                </p:nvCxnSpPr>
                <p:spPr>
                  <a:xfrm flipH="1">
                    <a:off x="1678078" y="3707700"/>
                    <a:ext cx="176985" cy="27894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59" name="Rectangle 28"/>
                  <p:cNvSpPr>
                    <a:spLocks noChangeAspect="1" noChangeArrowheads="1"/>
                  </p:cNvSpPr>
                  <p:nvPr/>
                </p:nvSpPr>
                <p:spPr bwMode="auto">
                  <a:xfrm>
                    <a:off x="1619478" y="397429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560" name="Rectangle 28"/>
                  <p:cNvSpPr>
                    <a:spLocks noChangeAspect="1" noChangeArrowheads="1"/>
                  </p:cNvSpPr>
                  <p:nvPr/>
                </p:nvSpPr>
                <p:spPr bwMode="auto">
                  <a:xfrm>
                    <a:off x="1846986" y="398404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561" name="Straight Connector 1560"/>
                  <p:cNvCxnSpPr>
                    <a:stCxn id="1559" idx="2"/>
                    <a:endCxn id="1562" idx="0"/>
                  </p:cNvCxnSpPr>
                  <p:nvPr/>
                </p:nvCxnSpPr>
                <p:spPr>
                  <a:xfrm flipH="1">
                    <a:off x="1544071" y="4189743"/>
                    <a:ext cx="139372" cy="2274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62" name="Oval 1561"/>
                  <p:cNvSpPr/>
                  <p:nvPr/>
                </p:nvSpPr>
                <p:spPr>
                  <a:xfrm>
                    <a:off x="1410064" y="44171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63" name="Straight Connector 1562"/>
                  <p:cNvCxnSpPr>
                    <a:stCxn id="1562" idx="4"/>
                    <a:endCxn id="1566" idx="0"/>
                  </p:cNvCxnSpPr>
                  <p:nvPr/>
                </p:nvCxnSpPr>
                <p:spPr>
                  <a:xfrm flipH="1">
                    <a:off x="1393208" y="4702825"/>
                    <a:ext cx="150863" cy="1973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a:stCxn id="1562" idx="4"/>
                    <a:endCxn id="1565" idx="0"/>
                  </p:cNvCxnSpPr>
                  <p:nvPr/>
                </p:nvCxnSpPr>
                <p:spPr>
                  <a:xfrm flipH="1">
                    <a:off x="1093016" y="4702825"/>
                    <a:ext cx="451055"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65" name="Rectangle 28"/>
                  <p:cNvSpPr>
                    <a:spLocks noChangeAspect="1" noChangeArrowheads="1"/>
                  </p:cNvSpPr>
                  <p:nvPr/>
                </p:nvSpPr>
                <p:spPr bwMode="auto">
                  <a:xfrm>
                    <a:off x="1029051" y="490984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566" name="Rectangle 28"/>
                  <p:cNvSpPr>
                    <a:spLocks noChangeAspect="1" noChangeArrowheads="1"/>
                  </p:cNvSpPr>
                  <p:nvPr/>
                </p:nvSpPr>
                <p:spPr bwMode="auto">
                  <a:xfrm>
                    <a:off x="1329243" y="490013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567" name="Straight Connector 1566"/>
                  <p:cNvCxnSpPr>
                    <a:stCxn id="1565" idx="2"/>
                  </p:cNvCxnSpPr>
                  <p:nvPr/>
                </p:nvCxnSpPr>
                <p:spPr>
                  <a:xfrm flipH="1">
                    <a:off x="783723" y="5125285"/>
                    <a:ext cx="309293" cy="18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68" name="Oval 1567"/>
                  <p:cNvSpPr/>
                  <p:nvPr/>
                </p:nvSpPr>
                <p:spPr>
                  <a:xfrm>
                    <a:off x="631933"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569" name="Straight Connector 1568"/>
                  <p:cNvCxnSpPr>
                    <a:stCxn id="1568" idx="4"/>
                    <a:endCxn id="1572" idx="0"/>
                  </p:cNvCxnSpPr>
                  <p:nvPr/>
                </p:nvCxnSpPr>
                <p:spPr>
                  <a:xfrm flipH="1">
                    <a:off x="693962" y="5586847"/>
                    <a:ext cx="7197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0" name="Straight Connector 1569"/>
                  <p:cNvCxnSpPr>
                    <a:stCxn id="1568" idx="4"/>
                    <a:endCxn id="1571" idx="0"/>
                  </p:cNvCxnSpPr>
                  <p:nvPr/>
                </p:nvCxnSpPr>
                <p:spPr>
                  <a:xfrm flipH="1">
                    <a:off x="423978" y="5586847"/>
                    <a:ext cx="341962"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71" name="Rectangle 28"/>
                  <p:cNvSpPr>
                    <a:spLocks noChangeAspect="1" noChangeArrowheads="1"/>
                  </p:cNvSpPr>
                  <p:nvPr/>
                </p:nvSpPr>
                <p:spPr bwMode="auto">
                  <a:xfrm>
                    <a:off x="360013" y="570105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572" name="Rectangle 28"/>
                  <p:cNvSpPr>
                    <a:spLocks noChangeAspect="1" noChangeArrowheads="1"/>
                  </p:cNvSpPr>
                  <p:nvPr/>
                </p:nvSpPr>
                <p:spPr bwMode="auto">
                  <a:xfrm>
                    <a:off x="629997" y="569538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573" name="Oval 1572"/>
                  <p:cNvSpPr/>
                  <p:nvPr/>
                </p:nvSpPr>
                <p:spPr>
                  <a:xfrm>
                    <a:off x="92769" y="601868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74" name="Straight Connector 1573"/>
                  <p:cNvCxnSpPr>
                    <a:stCxn id="1573" idx="4"/>
                    <a:endCxn id="1578" idx="0"/>
                  </p:cNvCxnSpPr>
                  <p:nvPr/>
                </p:nvCxnSpPr>
                <p:spPr>
                  <a:xfrm>
                    <a:off x="226776" y="6304328"/>
                    <a:ext cx="76321"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5" name="Straight Connector 1574"/>
                  <p:cNvCxnSpPr>
                    <a:stCxn id="1573" idx="4"/>
                    <a:endCxn id="1577" idx="0"/>
                  </p:cNvCxnSpPr>
                  <p:nvPr/>
                </p:nvCxnSpPr>
                <p:spPr>
                  <a:xfrm flipH="1">
                    <a:off x="191160" y="6304328"/>
                    <a:ext cx="3561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6" name="Straight Connector 1575"/>
                  <p:cNvCxnSpPr>
                    <a:stCxn id="1571" idx="2"/>
                    <a:endCxn id="1573" idx="0"/>
                  </p:cNvCxnSpPr>
                  <p:nvPr/>
                </p:nvCxnSpPr>
                <p:spPr>
                  <a:xfrm flipH="1">
                    <a:off x="226776" y="5916503"/>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77" name="Rectangle 28"/>
                  <p:cNvSpPr>
                    <a:spLocks noChangeAspect="1" noChangeArrowheads="1"/>
                  </p:cNvSpPr>
                  <p:nvPr/>
                </p:nvSpPr>
                <p:spPr bwMode="auto">
                  <a:xfrm>
                    <a:off x="127195"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78" name="Rectangle 28"/>
                  <p:cNvSpPr>
                    <a:spLocks noChangeAspect="1" noChangeArrowheads="1"/>
                  </p:cNvSpPr>
                  <p:nvPr/>
                </p:nvSpPr>
                <p:spPr bwMode="auto">
                  <a:xfrm>
                    <a:off x="239132"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579" name="Oval 1578"/>
                  <p:cNvSpPr/>
                  <p:nvPr/>
                </p:nvSpPr>
                <p:spPr>
                  <a:xfrm>
                    <a:off x="36635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80" name="Straight Connector 1579"/>
                  <p:cNvCxnSpPr>
                    <a:stCxn id="1579" idx="4"/>
                    <a:endCxn id="1584" idx="0"/>
                  </p:cNvCxnSpPr>
                  <p:nvPr/>
                </p:nvCxnSpPr>
                <p:spPr>
                  <a:xfrm>
                    <a:off x="500366" y="6302490"/>
                    <a:ext cx="52558"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1" name="Straight Connector 1580"/>
                  <p:cNvCxnSpPr>
                    <a:stCxn id="1579" idx="4"/>
                    <a:endCxn id="1583" idx="0"/>
                  </p:cNvCxnSpPr>
                  <p:nvPr/>
                </p:nvCxnSpPr>
                <p:spPr>
                  <a:xfrm flipH="1">
                    <a:off x="431026" y="6302490"/>
                    <a:ext cx="6934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2" name="Straight Connector 1581"/>
                  <p:cNvCxnSpPr>
                    <a:stCxn id="1572" idx="2"/>
                    <a:endCxn id="1579" idx="0"/>
                  </p:cNvCxnSpPr>
                  <p:nvPr/>
                </p:nvCxnSpPr>
                <p:spPr>
                  <a:xfrm flipH="1">
                    <a:off x="500366" y="5910825"/>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83" name="Rectangle 28"/>
                  <p:cNvSpPr>
                    <a:spLocks noChangeAspect="1" noChangeArrowheads="1"/>
                  </p:cNvSpPr>
                  <p:nvPr/>
                </p:nvSpPr>
                <p:spPr bwMode="auto">
                  <a:xfrm>
                    <a:off x="367061"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84" name="Rectangle 28"/>
                  <p:cNvSpPr>
                    <a:spLocks noChangeAspect="1" noChangeArrowheads="1"/>
                  </p:cNvSpPr>
                  <p:nvPr/>
                </p:nvSpPr>
                <p:spPr bwMode="auto">
                  <a:xfrm>
                    <a:off x="488959"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585" name="Straight Connector 1584"/>
                  <p:cNvCxnSpPr>
                    <a:stCxn id="1566" idx="2"/>
                    <a:endCxn id="1586" idx="0"/>
                  </p:cNvCxnSpPr>
                  <p:nvPr/>
                </p:nvCxnSpPr>
                <p:spPr>
                  <a:xfrm flipH="1">
                    <a:off x="1237775" y="5115576"/>
                    <a:ext cx="155433" cy="183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86" name="Oval 1585"/>
                  <p:cNvSpPr/>
                  <p:nvPr/>
                </p:nvSpPr>
                <p:spPr>
                  <a:xfrm>
                    <a:off x="1103768" y="529936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587" name="Straight Connector 1586"/>
                  <p:cNvCxnSpPr>
                    <a:stCxn id="1586" idx="4"/>
                    <a:endCxn id="1590" idx="0"/>
                  </p:cNvCxnSpPr>
                  <p:nvPr/>
                </p:nvCxnSpPr>
                <p:spPr>
                  <a:xfrm>
                    <a:off x="1237775" y="5585009"/>
                    <a:ext cx="27227"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8" name="Straight Connector 1587"/>
                  <p:cNvCxnSpPr>
                    <a:stCxn id="1586" idx="4"/>
                    <a:endCxn id="1589" idx="0"/>
                  </p:cNvCxnSpPr>
                  <p:nvPr/>
                </p:nvCxnSpPr>
                <p:spPr>
                  <a:xfrm flipH="1">
                    <a:off x="995018" y="5585009"/>
                    <a:ext cx="242757"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89" name="Rectangle 28"/>
                  <p:cNvSpPr>
                    <a:spLocks noChangeAspect="1" noChangeArrowheads="1"/>
                  </p:cNvSpPr>
                  <p:nvPr/>
                </p:nvSpPr>
                <p:spPr bwMode="auto">
                  <a:xfrm>
                    <a:off x="931053" y="569922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590" name="Rectangle 28"/>
                  <p:cNvSpPr>
                    <a:spLocks noChangeAspect="1" noChangeArrowheads="1"/>
                  </p:cNvSpPr>
                  <p:nvPr/>
                </p:nvSpPr>
                <p:spPr bwMode="auto">
                  <a:xfrm>
                    <a:off x="1201037" y="569354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591" name="Oval 1590"/>
                  <p:cNvSpPr/>
                  <p:nvPr/>
                </p:nvSpPr>
                <p:spPr>
                  <a:xfrm>
                    <a:off x="66380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92" name="Straight Connector 1591"/>
                  <p:cNvCxnSpPr>
                    <a:stCxn id="1591" idx="4"/>
                    <a:endCxn id="1596" idx="0"/>
                  </p:cNvCxnSpPr>
                  <p:nvPr/>
                </p:nvCxnSpPr>
                <p:spPr>
                  <a:xfrm flipH="1">
                    <a:off x="797018" y="6302490"/>
                    <a:ext cx="798"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3" name="Straight Connector 1592"/>
                  <p:cNvCxnSpPr>
                    <a:stCxn id="1591" idx="4"/>
                    <a:endCxn id="1595" idx="0"/>
                  </p:cNvCxnSpPr>
                  <p:nvPr/>
                </p:nvCxnSpPr>
                <p:spPr>
                  <a:xfrm flipH="1">
                    <a:off x="685081" y="6302490"/>
                    <a:ext cx="112735"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4" name="Straight Connector 1593"/>
                  <p:cNvCxnSpPr>
                    <a:stCxn id="1589" idx="2"/>
                    <a:endCxn id="1591" idx="0"/>
                  </p:cNvCxnSpPr>
                  <p:nvPr/>
                </p:nvCxnSpPr>
                <p:spPr>
                  <a:xfrm flipH="1">
                    <a:off x="797816" y="5914665"/>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95" name="Rectangle 28"/>
                  <p:cNvSpPr>
                    <a:spLocks noChangeAspect="1" noChangeArrowheads="1"/>
                  </p:cNvSpPr>
                  <p:nvPr/>
                </p:nvSpPr>
                <p:spPr bwMode="auto">
                  <a:xfrm>
                    <a:off x="621116"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96" name="Rectangle 28"/>
                  <p:cNvSpPr>
                    <a:spLocks noChangeAspect="1" noChangeArrowheads="1"/>
                  </p:cNvSpPr>
                  <p:nvPr/>
                </p:nvSpPr>
                <p:spPr bwMode="auto">
                  <a:xfrm>
                    <a:off x="733053"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597" name="Oval 1596"/>
                  <p:cNvSpPr/>
                  <p:nvPr/>
                </p:nvSpPr>
                <p:spPr>
                  <a:xfrm>
                    <a:off x="937399" y="601500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98" name="Straight Connector 1597"/>
                  <p:cNvCxnSpPr>
                    <a:stCxn id="1597" idx="4"/>
                    <a:endCxn id="1602" idx="0"/>
                  </p:cNvCxnSpPr>
                  <p:nvPr/>
                </p:nvCxnSpPr>
                <p:spPr>
                  <a:xfrm flipH="1">
                    <a:off x="1046845" y="6300652"/>
                    <a:ext cx="24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9" name="Straight Connector 1598"/>
                  <p:cNvCxnSpPr>
                    <a:stCxn id="1597" idx="4"/>
                    <a:endCxn id="1601" idx="0"/>
                  </p:cNvCxnSpPr>
                  <p:nvPr/>
                </p:nvCxnSpPr>
                <p:spPr>
                  <a:xfrm flipH="1">
                    <a:off x="924947" y="6300652"/>
                    <a:ext cx="146459"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0" name="Straight Connector 1599"/>
                  <p:cNvCxnSpPr>
                    <a:stCxn id="1590" idx="2"/>
                    <a:endCxn id="1597" idx="0"/>
                  </p:cNvCxnSpPr>
                  <p:nvPr/>
                </p:nvCxnSpPr>
                <p:spPr>
                  <a:xfrm flipH="1">
                    <a:off x="1071406" y="5908987"/>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01" name="Rectangle 28"/>
                  <p:cNvSpPr>
                    <a:spLocks noChangeAspect="1" noChangeArrowheads="1"/>
                  </p:cNvSpPr>
                  <p:nvPr/>
                </p:nvSpPr>
                <p:spPr bwMode="auto">
                  <a:xfrm>
                    <a:off x="860982"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02" name="Rectangle 28"/>
                  <p:cNvSpPr>
                    <a:spLocks noChangeAspect="1" noChangeArrowheads="1"/>
                  </p:cNvSpPr>
                  <p:nvPr/>
                </p:nvSpPr>
                <p:spPr bwMode="auto">
                  <a:xfrm>
                    <a:off x="982880"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603" name="Straight Connector 1602"/>
                  <p:cNvCxnSpPr>
                    <a:stCxn id="1560" idx="2"/>
                    <a:endCxn id="1604" idx="0"/>
                  </p:cNvCxnSpPr>
                  <p:nvPr/>
                </p:nvCxnSpPr>
                <p:spPr>
                  <a:xfrm>
                    <a:off x="1910951" y="4199486"/>
                    <a:ext cx="37100" cy="21586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04" name="Oval 1603"/>
                  <p:cNvSpPr/>
                  <p:nvPr/>
                </p:nvSpPr>
                <p:spPr>
                  <a:xfrm>
                    <a:off x="1814044" y="44153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605" name="Straight Connector 1604"/>
                  <p:cNvCxnSpPr>
                    <a:stCxn id="1604" idx="4"/>
                    <a:endCxn id="1608" idx="0"/>
                  </p:cNvCxnSpPr>
                  <p:nvPr/>
                </p:nvCxnSpPr>
                <p:spPr>
                  <a:xfrm>
                    <a:off x="1948051" y="4700989"/>
                    <a:ext cx="137577"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6" name="Straight Connector 1605"/>
                  <p:cNvCxnSpPr>
                    <a:stCxn id="1604" idx="4"/>
                    <a:endCxn id="1607" idx="0"/>
                  </p:cNvCxnSpPr>
                  <p:nvPr/>
                </p:nvCxnSpPr>
                <p:spPr>
                  <a:xfrm flipH="1">
                    <a:off x="1796388" y="4700989"/>
                    <a:ext cx="151663"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07" name="Rectangle 28"/>
                  <p:cNvSpPr>
                    <a:spLocks noChangeAspect="1" noChangeArrowheads="1"/>
                  </p:cNvSpPr>
                  <p:nvPr/>
                </p:nvSpPr>
                <p:spPr bwMode="auto">
                  <a:xfrm>
                    <a:off x="173242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608" name="Rectangle 28"/>
                  <p:cNvSpPr>
                    <a:spLocks noChangeAspect="1" noChangeArrowheads="1"/>
                  </p:cNvSpPr>
                  <p:nvPr/>
                </p:nvSpPr>
                <p:spPr bwMode="auto">
                  <a:xfrm>
                    <a:off x="202166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609" name="Straight Connector 1608"/>
                  <p:cNvCxnSpPr>
                    <a:stCxn id="1607" idx="2"/>
                    <a:endCxn id="1610" idx="0"/>
                  </p:cNvCxnSpPr>
                  <p:nvPr/>
                </p:nvCxnSpPr>
                <p:spPr>
                  <a:xfrm flipH="1">
                    <a:off x="1668733" y="5123449"/>
                    <a:ext cx="127655" cy="1777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0" name="Oval 1609"/>
                  <p:cNvSpPr/>
                  <p:nvPr/>
                </p:nvSpPr>
                <p:spPr>
                  <a:xfrm>
                    <a:off x="1534726"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611" name="Straight Connector 1610"/>
                  <p:cNvCxnSpPr>
                    <a:stCxn id="1610" idx="4"/>
                    <a:endCxn id="1614" idx="0"/>
                  </p:cNvCxnSpPr>
                  <p:nvPr/>
                </p:nvCxnSpPr>
                <p:spPr>
                  <a:xfrm>
                    <a:off x="1668733" y="5586847"/>
                    <a:ext cx="158131" cy="10669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2" name="Straight Connector 1611"/>
                  <p:cNvCxnSpPr>
                    <a:stCxn id="1610" idx="4"/>
                    <a:endCxn id="1613" idx="0"/>
                  </p:cNvCxnSpPr>
                  <p:nvPr/>
                </p:nvCxnSpPr>
                <p:spPr>
                  <a:xfrm flipH="1">
                    <a:off x="1556880" y="5586847"/>
                    <a:ext cx="111853" cy="1123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3" name="Rectangle 28"/>
                  <p:cNvSpPr>
                    <a:spLocks noChangeAspect="1" noChangeArrowheads="1"/>
                  </p:cNvSpPr>
                  <p:nvPr/>
                </p:nvSpPr>
                <p:spPr bwMode="auto">
                  <a:xfrm>
                    <a:off x="1492915" y="56992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614" name="Rectangle 28"/>
                  <p:cNvSpPr>
                    <a:spLocks noChangeAspect="1" noChangeArrowheads="1"/>
                  </p:cNvSpPr>
                  <p:nvPr/>
                </p:nvSpPr>
                <p:spPr bwMode="auto">
                  <a:xfrm>
                    <a:off x="1762899" y="569354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615" name="Oval 1614"/>
                  <p:cNvSpPr/>
                  <p:nvPr/>
                </p:nvSpPr>
                <p:spPr>
                  <a:xfrm>
                    <a:off x="1225671" y="60168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616" name="Straight Connector 1615"/>
                  <p:cNvCxnSpPr>
                    <a:stCxn id="1615" idx="4"/>
                    <a:endCxn id="1620" idx="0"/>
                  </p:cNvCxnSpPr>
                  <p:nvPr/>
                </p:nvCxnSpPr>
                <p:spPr>
                  <a:xfrm flipH="1">
                    <a:off x="1292778" y="6302492"/>
                    <a:ext cx="66900"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7" name="Straight Connector 1616"/>
                  <p:cNvCxnSpPr>
                    <a:stCxn id="1615" idx="4"/>
                    <a:endCxn id="1619" idx="0"/>
                  </p:cNvCxnSpPr>
                  <p:nvPr/>
                </p:nvCxnSpPr>
                <p:spPr>
                  <a:xfrm flipH="1">
                    <a:off x="1180841" y="6302492"/>
                    <a:ext cx="17883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8" name="Straight Connector 1617"/>
                  <p:cNvCxnSpPr>
                    <a:stCxn id="1613" idx="2"/>
                    <a:endCxn id="1615" idx="0"/>
                  </p:cNvCxnSpPr>
                  <p:nvPr/>
                </p:nvCxnSpPr>
                <p:spPr>
                  <a:xfrm flipH="1">
                    <a:off x="1359678" y="5914667"/>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19" name="Rectangle 28"/>
                  <p:cNvSpPr>
                    <a:spLocks noChangeAspect="1" noChangeArrowheads="1"/>
                  </p:cNvSpPr>
                  <p:nvPr/>
                </p:nvSpPr>
                <p:spPr bwMode="auto">
                  <a:xfrm>
                    <a:off x="1116876"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20" name="Rectangle 28"/>
                  <p:cNvSpPr>
                    <a:spLocks noChangeAspect="1" noChangeArrowheads="1"/>
                  </p:cNvSpPr>
                  <p:nvPr/>
                </p:nvSpPr>
                <p:spPr bwMode="auto">
                  <a:xfrm>
                    <a:off x="1228813"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621" name="Oval 1620"/>
                  <p:cNvSpPr/>
                  <p:nvPr/>
                </p:nvSpPr>
                <p:spPr>
                  <a:xfrm>
                    <a:off x="149926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622" name="Straight Connector 1621"/>
                  <p:cNvCxnSpPr>
                    <a:stCxn id="1621" idx="4"/>
                    <a:endCxn id="1626" idx="0"/>
                  </p:cNvCxnSpPr>
                  <p:nvPr/>
                </p:nvCxnSpPr>
                <p:spPr>
                  <a:xfrm flipH="1">
                    <a:off x="1542605" y="6300654"/>
                    <a:ext cx="90663"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3" name="Straight Connector 1622"/>
                  <p:cNvCxnSpPr>
                    <a:stCxn id="1621" idx="4"/>
                    <a:endCxn id="1625" idx="0"/>
                  </p:cNvCxnSpPr>
                  <p:nvPr/>
                </p:nvCxnSpPr>
                <p:spPr>
                  <a:xfrm flipH="1">
                    <a:off x="1420707" y="6300654"/>
                    <a:ext cx="212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4" name="Straight Connector 1623"/>
                  <p:cNvCxnSpPr>
                    <a:stCxn id="1614" idx="2"/>
                    <a:endCxn id="1621" idx="0"/>
                  </p:cNvCxnSpPr>
                  <p:nvPr/>
                </p:nvCxnSpPr>
                <p:spPr>
                  <a:xfrm flipH="1">
                    <a:off x="1633268" y="5908989"/>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25" name="Rectangle 28"/>
                  <p:cNvSpPr>
                    <a:spLocks noChangeAspect="1" noChangeArrowheads="1"/>
                  </p:cNvSpPr>
                  <p:nvPr/>
                </p:nvSpPr>
                <p:spPr bwMode="auto">
                  <a:xfrm>
                    <a:off x="1356742"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26" name="Rectangle 28"/>
                  <p:cNvSpPr>
                    <a:spLocks noChangeAspect="1" noChangeArrowheads="1"/>
                  </p:cNvSpPr>
                  <p:nvPr/>
                </p:nvSpPr>
                <p:spPr bwMode="auto">
                  <a:xfrm>
                    <a:off x="1478640"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627" name="Straight Connector 1626"/>
                  <p:cNvCxnSpPr>
                    <a:stCxn id="1608" idx="2"/>
                    <a:endCxn id="1628" idx="0"/>
                  </p:cNvCxnSpPr>
                  <p:nvPr/>
                </p:nvCxnSpPr>
                <p:spPr>
                  <a:xfrm>
                    <a:off x="2085628" y="5123449"/>
                    <a:ext cx="20002" cy="1748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28" name="Oval 1627"/>
                  <p:cNvSpPr/>
                  <p:nvPr/>
                </p:nvSpPr>
                <p:spPr>
                  <a:xfrm>
                    <a:off x="1971623" y="529834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629" name="Straight Connector 1628"/>
                  <p:cNvCxnSpPr>
                    <a:stCxn id="1628" idx="4"/>
                    <a:endCxn id="1632" idx="0"/>
                  </p:cNvCxnSpPr>
                  <p:nvPr/>
                </p:nvCxnSpPr>
                <p:spPr>
                  <a:xfrm>
                    <a:off x="2105630" y="5583985"/>
                    <a:ext cx="101791" cy="1077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0" name="Straight Connector 1629"/>
                  <p:cNvCxnSpPr>
                    <a:stCxn id="1628" idx="4"/>
                    <a:endCxn id="1631" idx="0"/>
                  </p:cNvCxnSpPr>
                  <p:nvPr/>
                </p:nvCxnSpPr>
                <p:spPr>
                  <a:xfrm flipH="1">
                    <a:off x="2028406" y="5583985"/>
                    <a:ext cx="77224" cy="11340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31" name="Rectangle 28"/>
                  <p:cNvSpPr>
                    <a:spLocks noChangeAspect="1" noChangeArrowheads="1"/>
                  </p:cNvSpPr>
                  <p:nvPr/>
                </p:nvSpPr>
                <p:spPr bwMode="auto">
                  <a:xfrm>
                    <a:off x="1964441" y="569738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632" name="Rectangle 28"/>
                  <p:cNvSpPr>
                    <a:spLocks noChangeAspect="1" noChangeArrowheads="1"/>
                  </p:cNvSpPr>
                  <p:nvPr/>
                </p:nvSpPr>
                <p:spPr bwMode="auto">
                  <a:xfrm>
                    <a:off x="2143456" y="569170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633" name="Oval 1632"/>
                  <p:cNvSpPr/>
                  <p:nvPr/>
                </p:nvSpPr>
                <p:spPr>
                  <a:xfrm>
                    <a:off x="179671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634" name="Straight Connector 1633"/>
                  <p:cNvCxnSpPr>
                    <a:stCxn id="1633" idx="4"/>
                    <a:endCxn id="1638" idx="0"/>
                  </p:cNvCxnSpPr>
                  <p:nvPr/>
                </p:nvCxnSpPr>
                <p:spPr>
                  <a:xfrm flipH="1">
                    <a:off x="1786699" y="6300654"/>
                    <a:ext cx="144019"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5" name="Straight Connector 1634"/>
                  <p:cNvCxnSpPr>
                    <a:stCxn id="1633" idx="4"/>
                    <a:endCxn id="1637" idx="0"/>
                  </p:cNvCxnSpPr>
                  <p:nvPr/>
                </p:nvCxnSpPr>
                <p:spPr>
                  <a:xfrm flipH="1">
                    <a:off x="1674762" y="6300654"/>
                    <a:ext cx="25595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6" name="Straight Connector 1635"/>
                  <p:cNvCxnSpPr>
                    <a:stCxn id="1631" idx="2"/>
                    <a:endCxn id="1633" idx="0"/>
                  </p:cNvCxnSpPr>
                  <p:nvPr/>
                </p:nvCxnSpPr>
                <p:spPr>
                  <a:xfrm flipH="1">
                    <a:off x="1930718" y="5912829"/>
                    <a:ext cx="97688"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37" name="Rectangle 28"/>
                  <p:cNvSpPr>
                    <a:spLocks noChangeAspect="1" noChangeArrowheads="1"/>
                  </p:cNvSpPr>
                  <p:nvPr/>
                </p:nvSpPr>
                <p:spPr bwMode="auto">
                  <a:xfrm>
                    <a:off x="1610797"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38" name="Rectangle 28"/>
                  <p:cNvSpPr>
                    <a:spLocks noChangeAspect="1" noChangeArrowheads="1"/>
                  </p:cNvSpPr>
                  <p:nvPr/>
                </p:nvSpPr>
                <p:spPr bwMode="auto">
                  <a:xfrm>
                    <a:off x="1722734"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639" name="Oval 1638"/>
                  <p:cNvSpPr/>
                  <p:nvPr/>
                </p:nvSpPr>
                <p:spPr>
                  <a:xfrm>
                    <a:off x="2070301" y="601317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640" name="Straight Connector 1639"/>
                  <p:cNvCxnSpPr>
                    <a:stCxn id="1639" idx="4"/>
                    <a:endCxn id="1644" idx="0"/>
                  </p:cNvCxnSpPr>
                  <p:nvPr/>
                </p:nvCxnSpPr>
                <p:spPr>
                  <a:xfrm flipH="1">
                    <a:off x="2036526" y="6298816"/>
                    <a:ext cx="167782"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1" name="Straight Connector 1640"/>
                  <p:cNvCxnSpPr>
                    <a:stCxn id="1639" idx="4"/>
                    <a:endCxn id="1643" idx="0"/>
                  </p:cNvCxnSpPr>
                  <p:nvPr/>
                </p:nvCxnSpPr>
                <p:spPr>
                  <a:xfrm flipH="1">
                    <a:off x="1914628" y="6298816"/>
                    <a:ext cx="28968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2" name="Straight Connector 1641"/>
                  <p:cNvCxnSpPr>
                    <a:stCxn id="1632" idx="2"/>
                    <a:endCxn id="1639" idx="0"/>
                  </p:cNvCxnSpPr>
                  <p:nvPr/>
                </p:nvCxnSpPr>
                <p:spPr>
                  <a:xfrm flipH="1">
                    <a:off x="2204308" y="5907151"/>
                    <a:ext cx="3113"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643" name="Rectangle 28"/>
                  <p:cNvSpPr>
                    <a:spLocks noChangeAspect="1" noChangeArrowheads="1"/>
                  </p:cNvSpPr>
                  <p:nvPr/>
                </p:nvSpPr>
                <p:spPr bwMode="auto">
                  <a:xfrm>
                    <a:off x="1850663"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644" name="Rectangle 28"/>
                  <p:cNvSpPr>
                    <a:spLocks noChangeAspect="1" noChangeArrowheads="1"/>
                  </p:cNvSpPr>
                  <p:nvPr/>
                </p:nvSpPr>
                <p:spPr bwMode="auto">
                  <a:xfrm>
                    <a:off x="1972561"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1460" name="Group 1459"/>
                <p:cNvGrpSpPr/>
                <p:nvPr/>
              </p:nvGrpSpPr>
              <p:grpSpPr>
                <a:xfrm>
                  <a:off x="3182248" y="3682205"/>
                  <a:ext cx="1701207" cy="2998061"/>
                  <a:chOff x="92769" y="2739882"/>
                  <a:chExt cx="2245546" cy="3941783"/>
                </a:xfrm>
              </p:grpSpPr>
              <p:cxnSp>
                <p:nvCxnSpPr>
                  <p:cNvPr id="1461" name="Straight Connector 1460"/>
                  <p:cNvCxnSpPr>
                    <a:stCxn id="1458" idx="4"/>
                    <a:endCxn id="1462" idx="0"/>
                  </p:cNvCxnSpPr>
                  <p:nvPr/>
                </p:nvCxnSpPr>
                <p:spPr>
                  <a:xfrm>
                    <a:off x="1000167" y="2739882"/>
                    <a:ext cx="860184" cy="1959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62" name="Rectangle 28"/>
                  <p:cNvSpPr>
                    <a:spLocks noChangeAspect="1" noChangeArrowheads="1"/>
                  </p:cNvSpPr>
                  <p:nvPr/>
                </p:nvSpPr>
                <p:spPr bwMode="auto">
                  <a:xfrm>
                    <a:off x="1744622" y="2935837"/>
                    <a:ext cx="231459" cy="37279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sp>
                <p:nvSpPr>
                  <p:cNvPr id="1463" name="Oval 1462"/>
                  <p:cNvSpPr/>
                  <p:nvPr/>
                </p:nvSpPr>
                <p:spPr>
                  <a:xfrm>
                    <a:off x="1721056" y="34220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464" name="Straight Connector 1463"/>
                  <p:cNvCxnSpPr>
                    <a:stCxn id="1462" idx="2"/>
                    <a:endCxn id="1463" idx="0"/>
                  </p:cNvCxnSpPr>
                  <p:nvPr/>
                </p:nvCxnSpPr>
                <p:spPr>
                  <a:xfrm flipH="1">
                    <a:off x="1855064" y="3308627"/>
                    <a:ext cx="5287" cy="11343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5" name="Straight Connector 1464"/>
                  <p:cNvCxnSpPr>
                    <a:stCxn id="1463" idx="4"/>
                    <a:endCxn id="1468" idx="0"/>
                  </p:cNvCxnSpPr>
                  <p:nvPr/>
                </p:nvCxnSpPr>
                <p:spPr>
                  <a:xfrm>
                    <a:off x="1855063" y="3707700"/>
                    <a:ext cx="55888" cy="27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6" name="Straight Connector 1465"/>
                  <p:cNvCxnSpPr>
                    <a:stCxn id="1463" idx="4"/>
                  </p:cNvCxnSpPr>
                  <p:nvPr/>
                </p:nvCxnSpPr>
                <p:spPr>
                  <a:xfrm flipH="1">
                    <a:off x="1678078" y="3707700"/>
                    <a:ext cx="176985" cy="27894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67" name="Rectangle 28"/>
                  <p:cNvSpPr>
                    <a:spLocks noChangeAspect="1" noChangeArrowheads="1"/>
                  </p:cNvSpPr>
                  <p:nvPr/>
                </p:nvSpPr>
                <p:spPr bwMode="auto">
                  <a:xfrm>
                    <a:off x="1619478" y="397429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68" name="Rectangle 28"/>
                  <p:cNvSpPr>
                    <a:spLocks noChangeAspect="1" noChangeArrowheads="1"/>
                  </p:cNvSpPr>
                  <p:nvPr/>
                </p:nvSpPr>
                <p:spPr bwMode="auto">
                  <a:xfrm>
                    <a:off x="1846986" y="398404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469" name="Straight Connector 1468"/>
                  <p:cNvCxnSpPr>
                    <a:stCxn id="1467" idx="2"/>
                    <a:endCxn id="1470" idx="0"/>
                  </p:cNvCxnSpPr>
                  <p:nvPr/>
                </p:nvCxnSpPr>
                <p:spPr>
                  <a:xfrm flipH="1">
                    <a:off x="1544071" y="4189743"/>
                    <a:ext cx="139372" cy="2274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70" name="Oval 1469"/>
                  <p:cNvSpPr/>
                  <p:nvPr/>
                </p:nvSpPr>
                <p:spPr>
                  <a:xfrm>
                    <a:off x="1410064" y="44171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471" name="Straight Connector 1470"/>
                  <p:cNvCxnSpPr>
                    <a:stCxn id="1470" idx="4"/>
                    <a:endCxn id="1474" idx="0"/>
                  </p:cNvCxnSpPr>
                  <p:nvPr/>
                </p:nvCxnSpPr>
                <p:spPr>
                  <a:xfrm flipH="1">
                    <a:off x="1393208" y="4702825"/>
                    <a:ext cx="150863" cy="1973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2" name="Straight Connector 1471"/>
                  <p:cNvCxnSpPr>
                    <a:stCxn id="1470" idx="4"/>
                    <a:endCxn id="1473" idx="0"/>
                  </p:cNvCxnSpPr>
                  <p:nvPr/>
                </p:nvCxnSpPr>
                <p:spPr>
                  <a:xfrm flipH="1">
                    <a:off x="1093016" y="4702825"/>
                    <a:ext cx="451055"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73" name="Rectangle 28"/>
                  <p:cNvSpPr>
                    <a:spLocks noChangeAspect="1" noChangeArrowheads="1"/>
                  </p:cNvSpPr>
                  <p:nvPr/>
                </p:nvSpPr>
                <p:spPr bwMode="auto">
                  <a:xfrm>
                    <a:off x="1029051" y="490984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74" name="Rectangle 28"/>
                  <p:cNvSpPr>
                    <a:spLocks noChangeAspect="1" noChangeArrowheads="1"/>
                  </p:cNvSpPr>
                  <p:nvPr/>
                </p:nvSpPr>
                <p:spPr bwMode="auto">
                  <a:xfrm>
                    <a:off x="1329243" y="490013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475" name="Straight Connector 1474"/>
                  <p:cNvCxnSpPr>
                    <a:stCxn id="1473" idx="2"/>
                  </p:cNvCxnSpPr>
                  <p:nvPr/>
                </p:nvCxnSpPr>
                <p:spPr>
                  <a:xfrm flipH="1">
                    <a:off x="783723" y="5125285"/>
                    <a:ext cx="309293" cy="18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76" name="Oval 1475"/>
                  <p:cNvSpPr/>
                  <p:nvPr/>
                </p:nvSpPr>
                <p:spPr>
                  <a:xfrm>
                    <a:off x="631933"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477" name="Straight Connector 1476"/>
                  <p:cNvCxnSpPr>
                    <a:stCxn id="1476" idx="4"/>
                    <a:endCxn id="1480" idx="0"/>
                  </p:cNvCxnSpPr>
                  <p:nvPr/>
                </p:nvCxnSpPr>
                <p:spPr>
                  <a:xfrm flipH="1">
                    <a:off x="693962" y="5586847"/>
                    <a:ext cx="7197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8" name="Straight Connector 1477"/>
                  <p:cNvCxnSpPr>
                    <a:stCxn id="1476" idx="4"/>
                    <a:endCxn id="1479" idx="0"/>
                  </p:cNvCxnSpPr>
                  <p:nvPr/>
                </p:nvCxnSpPr>
                <p:spPr>
                  <a:xfrm flipH="1">
                    <a:off x="423978" y="5586847"/>
                    <a:ext cx="341962"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79" name="Rectangle 28"/>
                  <p:cNvSpPr>
                    <a:spLocks noChangeAspect="1" noChangeArrowheads="1"/>
                  </p:cNvSpPr>
                  <p:nvPr/>
                </p:nvSpPr>
                <p:spPr bwMode="auto">
                  <a:xfrm>
                    <a:off x="360013" y="570105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80" name="Rectangle 28"/>
                  <p:cNvSpPr>
                    <a:spLocks noChangeAspect="1" noChangeArrowheads="1"/>
                  </p:cNvSpPr>
                  <p:nvPr/>
                </p:nvSpPr>
                <p:spPr bwMode="auto">
                  <a:xfrm>
                    <a:off x="629997" y="569538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481" name="Oval 1480"/>
                  <p:cNvSpPr/>
                  <p:nvPr/>
                </p:nvSpPr>
                <p:spPr>
                  <a:xfrm>
                    <a:off x="92769" y="601868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82" name="Straight Connector 1481"/>
                  <p:cNvCxnSpPr>
                    <a:stCxn id="1481" idx="4"/>
                    <a:endCxn id="1486" idx="0"/>
                  </p:cNvCxnSpPr>
                  <p:nvPr/>
                </p:nvCxnSpPr>
                <p:spPr>
                  <a:xfrm>
                    <a:off x="226776" y="6304328"/>
                    <a:ext cx="76321"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3" name="Straight Connector 1482"/>
                  <p:cNvCxnSpPr>
                    <a:stCxn id="1481" idx="4"/>
                    <a:endCxn id="1485" idx="0"/>
                  </p:cNvCxnSpPr>
                  <p:nvPr/>
                </p:nvCxnSpPr>
                <p:spPr>
                  <a:xfrm flipH="1">
                    <a:off x="191160" y="6304328"/>
                    <a:ext cx="3561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4" name="Straight Connector 1483"/>
                  <p:cNvCxnSpPr>
                    <a:stCxn id="1479" idx="2"/>
                    <a:endCxn id="1481" idx="0"/>
                  </p:cNvCxnSpPr>
                  <p:nvPr/>
                </p:nvCxnSpPr>
                <p:spPr>
                  <a:xfrm flipH="1">
                    <a:off x="226776" y="5916503"/>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85" name="Rectangle 28"/>
                  <p:cNvSpPr>
                    <a:spLocks noChangeAspect="1" noChangeArrowheads="1"/>
                  </p:cNvSpPr>
                  <p:nvPr/>
                </p:nvSpPr>
                <p:spPr bwMode="auto">
                  <a:xfrm>
                    <a:off x="127195"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86" name="Rectangle 28"/>
                  <p:cNvSpPr>
                    <a:spLocks noChangeAspect="1" noChangeArrowheads="1"/>
                  </p:cNvSpPr>
                  <p:nvPr/>
                </p:nvSpPr>
                <p:spPr bwMode="auto">
                  <a:xfrm>
                    <a:off x="239132"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487" name="Oval 1486"/>
                  <p:cNvSpPr/>
                  <p:nvPr/>
                </p:nvSpPr>
                <p:spPr>
                  <a:xfrm>
                    <a:off x="36635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88" name="Straight Connector 1487"/>
                  <p:cNvCxnSpPr>
                    <a:stCxn id="1487" idx="4"/>
                    <a:endCxn id="1492" idx="0"/>
                  </p:cNvCxnSpPr>
                  <p:nvPr/>
                </p:nvCxnSpPr>
                <p:spPr>
                  <a:xfrm>
                    <a:off x="500366" y="6302490"/>
                    <a:ext cx="52558"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9" name="Straight Connector 1488"/>
                  <p:cNvCxnSpPr>
                    <a:stCxn id="1487" idx="4"/>
                    <a:endCxn id="1491" idx="0"/>
                  </p:cNvCxnSpPr>
                  <p:nvPr/>
                </p:nvCxnSpPr>
                <p:spPr>
                  <a:xfrm flipH="1">
                    <a:off x="431026" y="6302490"/>
                    <a:ext cx="6934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0" name="Straight Connector 1489"/>
                  <p:cNvCxnSpPr>
                    <a:stCxn id="1480" idx="2"/>
                    <a:endCxn id="1487" idx="0"/>
                  </p:cNvCxnSpPr>
                  <p:nvPr/>
                </p:nvCxnSpPr>
                <p:spPr>
                  <a:xfrm flipH="1">
                    <a:off x="500366" y="5910825"/>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91" name="Rectangle 28"/>
                  <p:cNvSpPr>
                    <a:spLocks noChangeAspect="1" noChangeArrowheads="1"/>
                  </p:cNvSpPr>
                  <p:nvPr/>
                </p:nvSpPr>
                <p:spPr bwMode="auto">
                  <a:xfrm>
                    <a:off x="367061"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92" name="Rectangle 28"/>
                  <p:cNvSpPr>
                    <a:spLocks noChangeAspect="1" noChangeArrowheads="1"/>
                  </p:cNvSpPr>
                  <p:nvPr/>
                </p:nvSpPr>
                <p:spPr bwMode="auto">
                  <a:xfrm>
                    <a:off x="488959"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493" name="Straight Connector 1492"/>
                  <p:cNvCxnSpPr>
                    <a:stCxn id="1474" idx="2"/>
                    <a:endCxn id="1494" idx="0"/>
                  </p:cNvCxnSpPr>
                  <p:nvPr/>
                </p:nvCxnSpPr>
                <p:spPr>
                  <a:xfrm flipH="1">
                    <a:off x="1237775" y="5115576"/>
                    <a:ext cx="155433" cy="183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94" name="Oval 1493"/>
                  <p:cNvSpPr/>
                  <p:nvPr/>
                </p:nvSpPr>
                <p:spPr>
                  <a:xfrm>
                    <a:off x="1103768" y="529936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495" name="Straight Connector 1494"/>
                  <p:cNvCxnSpPr>
                    <a:stCxn id="1494" idx="4"/>
                    <a:endCxn id="1498" idx="0"/>
                  </p:cNvCxnSpPr>
                  <p:nvPr/>
                </p:nvCxnSpPr>
                <p:spPr>
                  <a:xfrm>
                    <a:off x="1237775" y="5585009"/>
                    <a:ext cx="27227"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6" name="Straight Connector 1495"/>
                  <p:cNvCxnSpPr>
                    <a:stCxn id="1494" idx="4"/>
                    <a:endCxn id="1497" idx="0"/>
                  </p:cNvCxnSpPr>
                  <p:nvPr/>
                </p:nvCxnSpPr>
                <p:spPr>
                  <a:xfrm flipH="1">
                    <a:off x="995018" y="5585009"/>
                    <a:ext cx="242757"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97" name="Rectangle 28"/>
                  <p:cNvSpPr>
                    <a:spLocks noChangeAspect="1" noChangeArrowheads="1"/>
                  </p:cNvSpPr>
                  <p:nvPr/>
                </p:nvSpPr>
                <p:spPr bwMode="auto">
                  <a:xfrm>
                    <a:off x="931053" y="569922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98" name="Rectangle 28"/>
                  <p:cNvSpPr>
                    <a:spLocks noChangeAspect="1" noChangeArrowheads="1"/>
                  </p:cNvSpPr>
                  <p:nvPr/>
                </p:nvSpPr>
                <p:spPr bwMode="auto">
                  <a:xfrm>
                    <a:off x="1201037" y="569354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499" name="Oval 1498"/>
                  <p:cNvSpPr/>
                  <p:nvPr/>
                </p:nvSpPr>
                <p:spPr>
                  <a:xfrm>
                    <a:off x="66380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00" name="Straight Connector 1499"/>
                  <p:cNvCxnSpPr>
                    <a:stCxn id="1499" idx="4"/>
                    <a:endCxn id="1504" idx="0"/>
                  </p:cNvCxnSpPr>
                  <p:nvPr/>
                </p:nvCxnSpPr>
                <p:spPr>
                  <a:xfrm flipH="1">
                    <a:off x="797018" y="6302490"/>
                    <a:ext cx="798"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1" name="Straight Connector 1500"/>
                  <p:cNvCxnSpPr>
                    <a:stCxn id="1499" idx="4"/>
                    <a:endCxn id="1503" idx="0"/>
                  </p:cNvCxnSpPr>
                  <p:nvPr/>
                </p:nvCxnSpPr>
                <p:spPr>
                  <a:xfrm flipH="1">
                    <a:off x="685081" y="6302490"/>
                    <a:ext cx="112735"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2" name="Straight Connector 1501"/>
                  <p:cNvCxnSpPr>
                    <a:stCxn id="1497" idx="2"/>
                    <a:endCxn id="1499" idx="0"/>
                  </p:cNvCxnSpPr>
                  <p:nvPr/>
                </p:nvCxnSpPr>
                <p:spPr>
                  <a:xfrm flipH="1">
                    <a:off x="797816" y="5914665"/>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03" name="Rectangle 28"/>
                  <p:cNvSpPr>
                    <a:spLocks noChangeAspect="1" noChangeArrowheads="1"/>
                  </p:cNvSpPr>
                  <p:nvPr/>
                </p:nvSpPr>
                <p:spPr bwMode="auto">
                  <a:xfrm>
                    <a:off x="621116"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04" name="Rectangle 28"/>
                  <p:cNvSpPr>
                    <a:spLocks noChangeAspect="1" noChangeArrowheads="1"/>
                  </p:cNvSpPr>
                  <p:nvPr/>
                </p:nvSpPr>
                <p:spPr bwMode="auto">
                  <a:xfrm>
                    <a:off x="733053"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505" name="Oval 1504"/>
                  <p:cNvSpPr/>
                  <p:nvPr/>
                </p:nvSpPr>
                <p:spPr>
                  <a:xfrm>
                    <a:off x="937399" y="601500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06" name="Straight Connector 1505"/>
                  <p:cNvCxnSpPr>
                    <a:stCxn id="1505" idx="4"/>
                    <a:endCxn id="1510" idx="0"/>
                  </p:cNvCxnSpPr>
                  <p:nvPr/>
                </p:nvCxnSpPr>
                <p:spPr>
                  <a:xfrm flipH="1">
                    <a:off x="1046845" y="6300652"/>
                    <a:ext cx="24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7" name="Straight Connector 1506"/>
                  <p:cNvCxnSpPr>
                    <a:stCxn id="1505" idx="4"/>
                    <a:endCxn id="1509" idx="0"/>
                  </p:cNvCxnSpPr>
                  <p:nvPr/>
                </p:nvCxnSpPr>
                <p:spPr>
                  <a:xfrm flipH="1">
                    <a:off x="924947" y="6300652"/>
                    <a:ext cx="146459"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8" name="Straight Connector 1507"/>
                  <p:cNvCxnSpPr>
                    <a:stCxn id="1498" idx="2"/>
                    <a:endCxn id="1505" idx="0"/>
                  </p:cNvCxnSpPr>
                  <p:nvPr/>
                </p:nvCxnSpPr>
                <p:spPr>
                  <a:xfrm flipH="1">
                    <a:off x="1071406" y="5908987"/>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09" name="Rectangle 28"/>
                  <p:cNvSpPr>
                    <a:spLocks noChangeAspect="1" noChangeArrowheads="1"/>
                  </p:cNvSpPr>
                  <p:nvPr/>
                </p:nvSpPr>
                <p:spPr bwMode="auto">
                  <a:xfrm>
                    <a:off x="860982"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10" name="Rectangle 28"/>
                  <p:cNvSpPr>
                    <a:spLocks noChangeAspect="1" noChangeArrowheads="1"/>
                  </p:cNvSpPr>
                  <p:nvPr/>
                </p:nvSpPr>
                <p:spPr bwMode="auto">
                  <a:xfrm>
                    <a:off x="982880"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511" name="Straight Connector 1510"/>
                  <p:cNvCxnSpPr>
                    <a:stCxn id="1468" idx="2"/>
                    <a:endCxn id="1512" idx="0"/>
                  </p:cNvCxnSpPr>
                  <p:nvPr/>
                </p:nvCxnSpPr>
                <p:spPr>
                  <a:xfrm>
                    <a:off x="1910951" y="4199486"/>
                    <a:ext cx="37100" cy="21586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12" name="Oval 1511"/>
                  <p:cNvSpPr/>
                  <p:nvPr/>
                </p:nvSpPr>
                <p:spPr>
                  <a:xfrm>
                    <a:off x="1814044" y="44153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513" name="Straight Connector 1512"/>
                  <p:cNvCxnSpPr>
                    <a:stCxn id="1512" idx="4"/>
                    <a:endCxn id="1516" idx="0"/>
                  </p:cNvCxnSpPr>
                  <p:nvPr/>
                </p:nvCxnSpPr>
                <p:spPr>
                  <a:xfrm>
                    <a:off x="1948051" y="4700989"/>
                    <a:ext cx="137577"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4" name="Straight Connector 1513"/>
                  <p:cNvCxnSpPr>
                    <a:stCxn id="1512" idx="4"/>
                    <a:endCxn id="1515" idx="0"/>
                  </p:cNvCxnSpPr>
                  <p:nvPr/>
                </p:nvCxnSpPr>
                <p:spPr>
                  <a:xfrm flipH="1">
                    <a:off x="1796388" y="4700989"/>
                    <a:ext cx="151663"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15" name="Rectangle 28"/>
                  <p:cNvSpPr>
                    <a:spLocks noChangeAspect="1" noChangeArrowheads="1"/>
                  </p:cNvSpPr>
                  <p:nvPr/>
                </p:nvSpPr>
                <p:spPr bwMode="auto">
                  <a:xfrm>
                    <a:off x="173242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516" name="Rectangle 28"/>
                  <p:cNvSpPr>
                    <a:spLocks noChangeAspect="1" noChangeArrowheads="1"/>
                  </p:cNvSpPr>
                  <p:nvPr/>
                </p:nvSpPr>
                <p:spPr bwMode="auto">
                  <a:xfrm>
                    <a:off x="202166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517" name="Straight Connector 1516"/>
                  <p:cNvCxnSpPr>
                    <a:stCxn id="1515" idx="2"/>
                    <a:endCxn id="1518" idx="0"/>
                  </p:cNvCxnSpPr>
                  <p:nvPr/>
                </p:nvCxnSpPr>
                <p:spPr>
                  <a:xfrm flipH="1">
                    <a:off x="1668733" y="5123449"/>
                    <a:ext cx="127655" cy="1777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18" name="Oval 1517"/>
                  <p:cNvSpPr/>
                  <p:nvPr/>
                </p:nvSpPr>
                <p:spPr>
                  <a:xfrm>
                    <a:off x="1534726"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519" name="Straight Connector 1518"/>
                  <p:cNvCxnSpPr>
                    <a:stCxn id="1518" idx="4"/>
                    <a:endCxn id="1522" idx="0"/>
                  </p:cNvCxnSpPr>
                  <p:nvPr/>
                </p:nvCxnSpPr>
                <p:spPr>
                  <a:xfrm>
                    <a:off x="1668733" y="5586847"/>
                    <a:ext cx="158131" cy="10669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0" name="Straight Connector 1519"/>
                  <p:cNvCxnSpPr>
                    <a:stCxn id="1518" idx="4"/>
                    <a:endCxn id="1521" idx="0"/>
                  </p:cNvCxnSpPr>
                  <p:nvPr/>
                </p:nvCxnSpPr>
                <p:spPr>
                  <a:xfrm flipH="1">
                    <a:off x="1556880" y="5586847"/>
                    <a:ext cx="111853" cy="1123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21" name="Rectangle 28"/>
                  <p:cNvSpPr>
                    <a:spLocks noChangeAspect="1" noChangeArrowheads="1"/>
                  </p:cNvSpPr>
                  <p:nvPr/>
                </p:nvSpPr>
                <p:spPr bwMode="auto">
                  <a:xfrm>
                    <a:off x="1492915" y="56992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522" name="Rectangle 28"/>
                  <p:cNvSpPr>
                    <a:spLocks noChangeAspect="1" noChangeArrowheads="1"/>
                  </p:cNvSpPr>
                  <p:nvPr/>
                </p:nvSpPr>
                <p:spPr bwMode="auto">
                  <a:xfrm>
                    <a:off x="1762899" y="569354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523" name="Oval 1522"/>
                  <p:cNvSpPr/>
                  <p:nvPr/>
                </p:nvSpPr>
                <p:spPr>
                  <a:xfrm>
                    <a:off x="1225671" y="60168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24" name="Straight Connector 1523"/>
                  <p:cNvCxnSpPr>
                    <a:stCxn id="1523" idx="4"/>
                    <a:endCxn id="1528" idx="0"/>
                  </p:cNvCxnSpPr>
                  <p:nvPr/>
                </p:nvCxnSpPr>
                <p:spPr>
                  <a:xfrm flipH="1">
                    <a:off x="1292778" y="6302492"/>
                    <a:ext cx="66900"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5" name="Straight Connector 1524"/>
                  <p:cNvCxnSpPr>
                    <a:stCxn id="1523" idx="4"/>
                    <a:endCxn id="1527" idx="0"/>
                  </p:cNvCxnSpPr>
                  <p:nvPr/>
                </p:nvCxnSpPr>
                <p:spPr>
                  <a:xfrm flipH="1">
                    <a:off x="1180841" y="6302492"/>
                    <a:ext cx="17883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6" name="Straight Connector 1525"/>
                  <p:cNvCxnSpPr>
                    <a:stCxn id="1521" idx="2"/>
                    <a:endCxn id="1523" idx="0"/>
                  </p:cNvCxnSpPr>
                  <p:nvPr/>
                </p:nvCxnSpPr>
                <p:spPr>
                  <a:xfrm flipH="1">
                    <a:off x="1359678" y="5914667"/>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27" name="Rectangle 28"/>
                  <p:cNvSpPr>
                    <a:spLocks noChangeAspect="1" noChangeArrowheads="1"/>
                  </p:cNvSpPr>
                  <p:nvPr/>
                </p:nvSpPr>
                <p:spPr bwMode="auto">
                  <a:xfrm>
                    <a:off x="1116876"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28" name="Rectangle 28"/>
                  <p:cNvSpPr>
                    <a:spLocks noChangeAspect="1" noChangeArrowheads="1"/>
                  </p:cNvSpPr>
                  <p:nvPr/>
                </p:nvSpPr>
                <p:spPr bwMode="auto">
                  <a:xfrm>
                    <a:off x="1228813"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529" name="Oval 1528"/>
                  <p:cNvSpPr/>
                  <p:nvPr/>
                </p:nvSpPr>
                <p:spPr>
                  <a:xfrm>
                    <a:off x="149926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30" name="Straight Connector 1529"/>
                  <p:cNvCxnSpPr>
                    <a:stCxn id="1529" idx="4"/>
                    <a:endCxn id="1534" idx="0"/>
                  </p:cNvCxnSpPr>
                  <p:nvPr/>
                </p:nvCxnSpPr>
                <p:spPr>
                  <a:xfrm flipH="1">
                    <a:off x="1542605" y="6300654"/>
                    <a:ext cx="90663"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1" name="Straight Connector 1530"/>
                  <p:cNvCxnSpPr>
                    <a:stCxn id="1529" idx="4"/>
                    <a:endCxn id="1533" idx="0"/>
                  </p:cNvCxnSpPr>
                  <p:nvPr/>
                </p:nvCxnSpPr>
                <p:spPr>
                  <a:xfrm flipH="1">
                    <a:off x="1420707" y="6300654"/>
                    <a:ext cx="212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2" name="Straight Connector 1531"/>
                  <p:cNvCxnSpPr>
                    <a:stCxn id="1522" idx="2"/>
                    <a:endCxn id="1529" idx="0"/>
                  </p:cNvCxnSpPr>
                  <p:nvPr/>
                </p:nvCxnSpPr>
                <p:spPr>
                  <a:xfrm flipH="1">
                    <a:off x="1633268" y="5908989"/>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33" name="Rectangle 28"/>
                  <p:cNvSpPr>
                    <a:spLocks noChangeAspect="1" noChangeArrowheads="1"/>
                  </p:cNvSpPr>
                  <p:nvPr/>
                </p:nvSpPr>
                <p:spPr bwMode="auto">
                  <a:xfrm>
                    <a:off x="1356742"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34" name="Rectangle 28"/>
                  <p:cNvSpPr>
                    <a:spLocks noChangeAspect="1" noChangeArrowheads="1"/>
                  </p:cNvSpPr>
                  <p:nvPr/>
                </p:nvSpPr>
                <p:spPr bwMode="auto">
                  <a:xfrm>
                    <a:off x="1478640"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535" name="Straight Connector 1534"/>
                  <p:cNvCxnSpPr>
                    <a:stCxn id="1516" idx="2"/>
                    <a:endCxn id="1536" idx="0"/>
                  </p:cNvCxnSpPr>
                  <p:nvPr/>
                </p:nvCxnSpPr>
                <p:spPr>
                  <a:xfrm>
                    <a:off x="2085628" y="5123449"/>
                    <a:ext cx="20002" cy="1748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36" name="Oval 1535"/>
                  <p:cNvSpPr/>
                  <p:nvPr/>
                </p:nvSpPr>
                <p:spPr>
                  <a:xfrm>
                    <a:off x="1971623" y="529834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537" name="Straight Connector 1536"/>
                  <p:cNvCxnSpPr>
                    <a:stCxn id="1536" idx="4"/>
                    <a:endCxn id="1540" idx="0"/>
                  </p:cNvCxnSpPr>
                  <p:nvPr/>
                </p:nvCxnSpPr>
                <p:spPr>
                  <a:xfrm>
                    <a:off x="2105630" y="5583985"/>
                    <a:ext cx="101791" cy="1077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8" name="Straight Connector 1537"/>
                  <p:cNvCxnSpPr>
                    <a:stCxn id="1536" idx="4"/>
                    <a:endCxn id="1539" idx="0"/>
                  </p:cNvCxnSpPr>
                  <p:nvPr/>
                </p:nvCxnSpPr>
                <p:spPr>
                  <a:xfrm flipH="1">
                    <a:off x="2028406" y="5583985"/>
                    <a:ext cx="77224" cy="11340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39" name="Rectangle 28"/>
                  <p:cNvSpPr>
                    <a:spLocks noChangeAspect="1" noChangeArrowheads="1"/>
                  </p:cNvSpPr>
                  <p:nvPr/>
                </p:nvSpPr>
                <p:spPr bwMode="auto">
                  <a:xfrm>
                    <a:off x="1964441" y="569738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540" name="Rectangle 28"/>
                  <p:cNvSpPr>
                    <a:spLocks noChangeAspect="1" noChangeArrowheads="1"/>
                  </p:cNvSpPr>
                  <p:nvPr/>
                </p:nvSpPr>
                <p:spPr bwMode="auto">
                  <a:xfrm>
                    <a:off x="2143456" y="569170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541" name="Oval 1540"/>
                  <p:cNvSpPr/>
                  <p:nvPr/>
                </p:nvSpPr>
                <p:spPr>
                  <a:xfrm>
                    <a:off x="179671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42" name="Straight Connector 1541"/>
                  <p:cNvCxnSpPr>
                    <a:stCxn id="1541" idx="4"/>
                    <a:endCxn id="1546" idx="0"/>
                  </p:cNvCxnSpPr>
                  <p:nvPr/>
                </p:nvCxnSpPr>
                <p:spPr>
                  <a:xfrm flipH="1">
                    <a:off x="1786699" y="6300654"/>
                    <a:ext cx="144019"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3" name="Straight Connector 1542"/>
                  <p:cNvCxnSpPr>
                    <a:stCxn id="1541" idx="4"/>
                    <a:endCxn id="1545" idx="0"/>
                  </p:cNvCxnSpPr>
                  <p:nvPr/>
                </p:nvCxnSpPr>
                <p:spPr>
                  <a:xfrm flipH="1">
                    <a:off x="1674762" y="6300654"/>
                    <a:ext cx="25595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4" name="Straight Connector 1543"/>
                  <p:cNvCxnSpPr>
                    <a:stCxn id="1539" idx="2"/>
                    <a:endCxn id="1541" idx="0"/>
                  </p:cNvCxnSpPr>
                  <p:nvPr/>
                </p:nvCxnSpPr>
                <p:spPr>
                  <a:xfrm flipH="1">
                    <a:off x="1930718" y="5912829"/>
                    <a:ext cx="97688"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45" name="Rectangle 28"/>
                  <p:cNvSpPr>
                    <a:spLocks noChangeAspect="1" noChangeArrowheads="1"/>
                  </p:cNvSpPr>
                  <p:nvPr/>
                </p:nvSpPr>
                <p:spPr bwMode="auto">
                  <a:xfrm>
                    <a:off x="1610797"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46" name="Rectangle 28"/>
                  <p:cNvSpPr>
                    <a:spLocks noChangeAspect="1" noChangeArrowheads="1"/>
                  </p:cNvSpPr>
                  <p:nvPr/>
                </p:nvSpPr>
                <p:spPr bwMode="auto">
                  <a:xfrm>
                    <a:off x="1722734"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547" name="Oval 1546"/>
                  <p:cNvSpPr/>
                  <p:nvPr/>
                </p:nvSpPr>
                <p:spPr>
                  <a:xfrm>
                    <a:off x="2070301" y="601317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548" name="Straight Connector 1547"/>
                  <p:cNvCxnSpPr>
                    <a:stCxn id="1547" idx="4"/>
                    <a:endCxn id="1552" idx="0"/>
                  </p:cNvCxnSpPr>
                  <p:nvPr/>
                </p:nvCxnSpPr>
                <p:spPr>
                  <a:xfrm flipH="1">
                    <a:off x="2036526" y="6298816"/>
                    <a:ext cx="167782"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9" name="Straight Connector 1548"/>
                  <p:cNvCxnSpPr>
                    <a:stCxn id="1547" idx="4"/>
                    <a:endCxn id="1551" idx="0"/>
                  </p:cNvCxnSpPr>
                  <p:nvPr/>
                </p:nvCxnSpPr>
                <p:spPr>
                  <a:xfrm flipH="1">
                    <a:off x="1914628" y="6298816"/>
                    <a:ext cx="28968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0" name="Straight Connector 1549"/>
                  <p:cNvCxnSpPr>
                    <a:stCxn id="1540" idx="2"/>
                    <a:endCxn id="1547" idx="0"/>
                  </p:cNvCxnSpPr>
                  <p:nvPr/>
                </p:nvCxnSpPr>
                <p:spPr>
                  <a:xfrm flipH="1">
                    <a:off x="2204308" y="5907151"/>
                    <a:ext cx="3113"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551" name="Rectangle 28"/>
                  <p:cNvSpPr>
                    <a:spLocks noChangeAspect="1" noChangeArrowheads="1"/>
                  </p:cNvSpPr>
                  <p:nvPr/>
                </p:nvSpPr>
                <p:spPr bwMode="auto">
                  <a:xfrm>
                    <a:off x="1850663"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552" name="Rectangle 28"/>
                  <p:cNvSpPr>
                    <a:spLocks noChangeAspect="1" noChangeArrowheads="1"/>
                  </p:cNvSpPr>
                  <p:nvPr/>
                </p:nvSpPr>
                <p:spPr bwMode="auto">
                  <a:xfrm>
                    <a:off x="1972561"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cxnSp>
            <p:nvCxnSpPr>
              <p:cNvPr id="1267" name="Straight Connector 1266"/>
              <p:cNvCxnSpPr>
                <a:stCxn id="1265" idx="2"/>
                <a:endCxn id="1268" idx="0"/>
              </p:cNvCxnSpPr>
              <p:nvPr/>
            </p:nvCxnSpPr>
            <p:spPr>
              <a:xfrm>
                <a:off x="5272396" y="3314059"/>
                <a:ext cx="1603068" cy="14905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68" name="Oval 1267"/>
              <p:cNvSpPr/>
              <p:nvPr/>
            </p:nvSpPr>
            <p:spPr>
              <a:xfrm>
                <a:off x="6773940" y="3463111"/>
                <a:ext cx="203045" cy="217256"/>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grpSp>
            <p:nvGrpSpPr>
              <p:cNvPr id="1269" name="Group 1268"/>
              <p:cNvGrpSpPr/>
              <p:nvPr/>
            </p:nvGrpSpPr>
            <p:grpSpPr>
              <a:xfrm>
                <a:off x="4687082" y="3680367"/>
                <a:ext cx="2188382" cy="2999459"/>
                <a:chOff x="92769" y="2738044"/>
                <a:chExt cx="2888604" cy="3943621"/>
              </a:xfrm>
            </p:grpSpPr>
            <p:cxnSp>
              <p:nvCxnSpPr>
                <p:cNvPr id="1363" name="Straight Connector 1362"/>
                <p:cNvCxnSpPr>
                  <a:stCxn id="1268" idx="4"/>
                  <a:endCxn id="1364" idx="0"/>
                </p:cNvCxnSpPr>
                <p:nvPr/>
              </p:nvCxnSpPr>
              <p:spPr>
                <a:xfrm flipH="1">
                  <a:off x="1860353" y="2738044"/>
                  <a:ext cx="1121020" cy="19779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64" name="Rectangle 28"/>
                <p:cNvSpPr>
                  <a:spLocks noChangeAspect="1" noChangeArrowheads="1"/>
                </p:cNvSpPr>
                <p:nvPr/>
              </p:nvSpPr>
              <p:spPr bwMode="auto">
                <a:xfrm>
                  <a:off x="1744624" y="2935838"/>
                  <a:ext cx="231459" cy="37279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altLang="zh-CN" sz="1400" b="1" dirty="0" smtClean="0">
                      <a:cs typeface="Arial" charset="0"/>
                    </a:rPr>
                    <a:t>1</a:t>
                  </a:r>
                  <a:endParaRPr lang="en-US" sz="1400" b="1" dirty="0">
                    <a:cs typeface="Arial" charset="0"/>
                  </a:endParaRPr>
                </a:p>
              </p:txBody>
            </p:sp>
            <p:sp>
              <p:nvSpPr>
                <p:cNvPr id="1365" name="Oval 1364"/>
                <p:cNvSpPr/>
                <p:nvPr/>
              </p:nvSpPr>
              <p:spPr>
                <a:xfrm>
                  <a:off x="1721056" y="34220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366" name="Straight Connector 1365"/>
                <p:cNvCxnSpPr>
                  <a:stCxn id="1364" idx="2"/>
                  <a:endCxn id="1365" idx="0"/>
                </p:cNvCxnSpPr>
                <p:nvPr/>
              </p:nvCxnSpPr>
              <p:spPr>
                <a:xfrm flipH="1">
                  <a:off x="1855064" y="3308628"/>
                  <a:ext cx="5289" cy="11342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7" name="Straight Connector 1366"/>
                <p:cNvCxnSpPr>
                  <a:stCxn id="1365" idx="4"/>
                  <a:endCxn id="1370" idx="0"/>
                </p:cNvCxnSpPr>
                <p:nvPr/>
              </p:nvCxnSpPr>
              <p:spPr>
                <a:xfrm>
                  <a:off x="1855063" y="3707700"/>
                  <a:ext cx="55888" cy="27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8" name="Straight Connector 1367"/>
                <p:cNvCxnSpPr>
                  <a:stCxn id="1365" idx="4"/>
                </p:cNvCxnSpPr>
                <p:nvPr/>
              </p:nvCxnSpPr>
              <p:spPr>
                <a:xfrm flipH="1">
                  <a:off x="1678078" y="3707700"/>
                  <a:ext cx="176985" cy="27894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69" name="Rectangle 28"/>
                <p:cNvSpPr>
                  <a:spLocks noChangeAspect="1" noChangeArrowheads="1"/>
                </p:cNvSpPr>
                <p:nvPr/>
              </p:nvSpPr>
              <p:spPr bwMode="auto">
                <a:xfrm>
                  <a:off x="1619478" y="397429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370" name="Rectangle 28"/>
                <p:cNvSpPr>
                  <a:spLocks noChangeAspect="1" noChangeArrowheads="1"/>
                </p:cNvSpPr>
                <p:nvPr/>
              </p:nvSpPr>
              <p:spPr bwMode="auto">
                <a:xfrm>
                  <a:off x="1846986" y="398404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371" name="Straight Connector 1370"/>
                <p:cNvCxnSpPr>
                  <a:stCxn id="1369" idx="2"/>
                  <a:endCxn id="1372" idx="0"/>
                </p:cNvCxnSpPr>
                <p:nvPr/>
              </p:nvCxnSpPr>
              <p:spPr>
                <a:xfrm flipH="1">
                  <a:off x="1544071" y="4189743"/>
                  <a:ext cx="139372" cy="2274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72" name="Oval 1371"/>
                <p:cNvSpPr/>
                <p:nvPr/>
              </p:nvSpPr>
              <p:spPr>
                <a:xfrm>
                  <a:off x="1410064" y="44171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373" name="Straight Connector 1372"/>
                <p:cNvCxnSpPr>
                  <a:stCxn id="1372" idx="4"/>
                  <a:endCxn id="1376" idx="0"/>
                </p:cNvCxnSpPr>
                <p:nvPr/>
              </p:nvCxnSpPr>
              <p:spPr>
                <a:xfrm flipH="1">
                  <a:off x="1393208" y="4702825"/>
                  <a:ext cx="150863" cy="1973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4" name="Straight Connector 1373"/>
                <p:cNvCxnSpPr>
                  <a:stCxn id="1372" idx="4"/>
                  <a:endCxn id="1375" idx="0"/>
                </p:cNvCxnSpPr>
                <p:nvPr/>
              </p:nvCxnSpPr>
              <p:spPr>
                <a:xfrm flipH="1">
                  <a:off x="1093016" y="4702825"/>
                  <a:ext cx="451055"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75" name="Rectangle 28"/>
                <p:cNvSpPr>
                  <a:spLocks noChangeAspect="1" noChangeArrowheads="1"/>
                </p:cNvSpPr>
                <p:nvPr/>
              </p:nvSpPr>
              <p:spPr bwMode="auto">
                <a:xfrm>
                  <a:off x="1029051" y="490984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376" name="Rectangle 28"/>
                <p:cNvSpPr>
                  <a:spLocks noChangeAspect="1" noChangeArrowheads="1"/>
                </p:cNvSpPr>
                <p:nvPr/>
              </p:nvSpPr>
              <p:spPr bwMode="auto">
                <a:xfrm>
                  <a:off x="1329243" y="490013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377" name="Straight Connector 1376"/>
                <p:cNvCxnSpPr>
                  <a:stCxn id="1375" idx="2"/>
                </p:cNvCxnSpPr>
                <p:nvPr/>
              </p:nvCxnSpPr>
              <p:spPr>
                <a:xfrm flipH="1">
                  <a:off x="783723" y="5125285"/>
                  <a:ext cx="309293" cy="18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78" name="Oval 1377"/>
                <p:cNvSpPr/>
                <p:nvPr/>
              </p:nvSpPr>
              <p:spPr>
                <a:xfrm>
                  <a:off x="631933"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379" name="Straight Connector 1378"/>
                <p:cNvCxnSpPr>
                  <a:stCxn id="1378" idx="4"/>
                  <a:endCxn id="1382" idx="0"/>
                </p:cNvCxnSpPr>
                <p:nvPr/>
              </p:nvCxnSpPr>
              <p:spPr>
                <a:xfrm flipH="1">
                  <a:off x="693962" y="5586847"/>
                  <a:ext cx="7197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0" name="Straight Connector 1379"/>
                <p:cNvCxnSpPr>
                  <a:stCxn id="1378" idx="4"/>
                  <a:endCxn id="1381" idx="0"/>
                </p:cNvCxnSpPr>
                <p:nvPr/>
              </p:nvCxnSpPr>
              <p:spPr>
                <a:xfrm flipH="1">
                  <a:off x="423978" y="5586847"/>
                  <a:ext cx="341962"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81" name="Rectangle 28"/>
                <p:cNvSpPr>
                  <a:spLocks noChangeAspect="1" noChangeArrowheads="1"/>
                </p:cNvSpPr>
                <p:nvPr/>
              </p:nvSpPr>
              <p:spPr bwMode="auto">
                <a:xfrm>
                  <a:off x="360013" y="570105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382" name="Rectangle 28"/>
                <p:cNvSpPr>
                  <a:spLocks noChangeAspect="1" noChangeArrowheads="1"/>
                </p:cNvSpPr>
                <p:nvPr/>
              </p:nvSpPr>
              <p:spPr bwMode="auto">
                <a:xfrm>
                  <a:off x="629997" y="569538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383" name="Oval 1382"/>
                <p:cNvSpPr/>
                <p:nvPr/>
              </p:nvSpPr>
              <p:spPr>
                <a:xfrm>
                  <a:off x="92769" y="601868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84" name="Straight Connector 1383"/>
                <p:cNvCxnSpPr>
                  <a:stCxn id="1383" idx="4"/>
                  <a:endCxn id="1388" idx="0"/>
                </p:cNvCxnSpPr>
                <p:nvPr/>
              </p:nvCxnSpPr>
              <p:spPr>
                <a:xfrm>
                  <a:off x="226776" y="6304328"/>
                  <a:ext cx="76321"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5" name="Straight Connector 1384"/>
                <p:cNvCxnSpPr>
                  <a:stCxn id="1383" idx="4"/>
                  <a:endCxn id="1387" idx="0"/>
                </p:cNvCxnSpPr>
                <p:nvPr/>
              </p:nvCxnSpPr>
              <p:spPr>
                <a:xfrm flipH="1">
                  <a:off x="191160" y="6304328"/>
                  <a:ext cx="3561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6" name="Straight Connector 1385"/>
                <p:cNvCxnSpPr>
                  <a:stCxn id="1381" idx="2"/>
                  <a:endCxn id="1383" idx="0"/>
                </p:cNvCxnSpPr>
                <p:nvPr/>
              </p:nvCxnSpPr>
              <p:spPr>
                <a:xfrm flipH="1">
                  <a:off x="226776" y="5916503"/>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87" name="Rectangle 28"/>
                <p:cNvSpPr>
                  <a:spLocks noChangeAspect="1" noChangeArrowheads="1"/>
                </p:cNvSpPr>
                <p:nvPr/>
              </p:nvSpPr>
              <p:spPr bwMode="auto">
                <a:xfrm>
                  <a:off x="127195"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88" name="Rectangle 28"/>
                <p:cNvSpPr>
                  <a:spLocks noChangeAspect="1" noChangeArrowheads="1"/>
                </p:cNvSpPr>
                <p:nvPr/>
              </p:nvSpPr>
              <p:spPr bwMode="auto">
                <a:xfrm>
                  <a:off x="239132"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389" name="Oval 1388"/>
                <p:cNvSpPr/>
                <p:nvPr/>
              </p:nvSpPr>
              <p:spPr>
                <a:xfrm>
                  <a:off x="36635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90" name="Straight Connector 1389"/>
                <p:cNvCxnSpPr>
                  <a:stCxn id="1389" idx="4"/>
                  <a:endCxn id="1394" idx="0"/>
                </p:cNvCxnSpPr>
                <p:nvPr/>
              </p:nvCxnSpPr>
              <p:spPr>
                <a:xfrm>
                  <a:off x="500366" y="6302490"/>
                  <a:ext cx="52558"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1" name="Straight Connector 1390"/>
                <p:cNvCxnSpPr>
                  <a:stCxn id="1389" idx="4"/>
                  <a:endCxn id="1393" idx="0"/>
                </p:cNvCxnSpPr>
                <p:nvPr/>
              </p:nvCxnSpPr>
              <p:spPr>
                <a:xfrm flipH="1">
                  <a:off x="431026" y="6302490"/>
                  <a:ext cx="6934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Straight Connector 1391"/>
                <p:cNvCxnSpPr>
                  <a:stCxn id="1382" idx="2"/>
                  <a:endCxn id="1389" idx="0"/>
                </p:cNvCxnSpPr>
                <p:nvPr/>
              </p:nvCxnSpPr>
              <p:spPr>
                <a:xfrm flipH="1">
                  <a:off x="500366" y="5910825"/>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93" name="Rectangle 28"/>
                <p:cNvSpPr>
                  <a:spLocks noChangeAspect="1" noChangeArrowheads="1"/>
                </p:cNvSpPr>
                <p:nvPr/>
              </p:nvSpPr>
              <p:spPr bwMode="auto">
                <a:xfrm>
                  <a:off x="367061"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94" name="Rectangle 28"/>
                <p:cNvSpPr>
                  <a:spLocks noChangeAspect="1" noChangeArrowheads="1"/>
                </p:cNvSpPr>
                <p:nvPr/>
              </p:nvSpPr>
              <p:spPr bwMode="auto">
                <a:xfrm>
                  <a:off x="488959"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395" name="Straight Connector 1394"/>
                <p:cNvCxnSpPr>
                  <a:stCxn id="1376" idx="2"/>
                  <a:endCxn id="1396" idx="0"/>
                </p:cNvCxnSpPr>
                <p:nvPr/>
              </p:nvCxnSpPr>
              <p:spPr>
                <a:xfrm flipH="1">
                  <a:off x="1237775" y="5115576"/>
                  <a:ext cx="155433" cy="183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96" name="Oval 1395"/>
                <p:cNvSpPr/>
                <p:nvPr/>
              </p:nvSpPr>
              <p:spPr>
                <a:xfrm>
                  <a:off x="1103768" y="529936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397" name="Straight Connector 1396"/>
                <p:cNvCxnSpPr>
                  <a:stCxn id="1396" idx="4"/>
                  <a:endCxn id="1400" idx="0"/>
                </p:cNvCxnSpPr>
                <p:nvPr/>
              </p:nvCxnSpPr>
              <p:spPr>
                <a:xfrm>
                  <a:off x="1237775" y="5585009"/>
                  <a:ext cx="27227"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8" name="Straight Connector 1397"/>
                <p:cNvCxnSpPr>
                  <a:stCxn id="1396" idx="4"/>
                  <a:endCxn id="1399" idx="0"/>
                </p:cNvCxnSpPr>
                <p:nvPr/>
              </p:nvCxnSpPr>
              <p:spPr>
                <a:xfrm flipH="1">
                  <a:off x="995018" y="5585009"/>
                  <a:ext cx="242757"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99" name="Rectangle 28"/>
                <p:cNvSpPr>
                  <a:spLocks noChangeAspect="1" noChangeArrowheads="1"/>
                </p:cNvSpPr>
                <p:nvPr/>
              </p:nvSpPr>
              <p:spPr bwMode="auto">
                <a:xfrm>
                  <a:off x="931053" y="569922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00" name="Rectangle 28"/>
                <p:cNvSpPr>
                  <a:spLocks noChangeAspect="1" noChangeArrowheads="1"/>
                </p:cNvSpPr>
                <p:nvPr/>
              </p:nvSpPr>
              <p:spPr bwMode="auto">
                <a:xfrm>
                  <a:off x="1201037" y="569354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401" name="Oval 1400"/>
                <p:cNvSpPr/>
                <p:nvPr/>
              </p:nvSpPr>
              <p:spPr>
                <a:xfrm>
                  <a:off x="66380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02" name="Straight Connector 1401"/>
                <p:cNvCxnSpPr>
                  <a:stCxn id="1401" idx="4"/>
                  <a:endCxn id="1406" idx="0"/>
                </p:cNvCxnSpPr>
                <p:nvPr/>
              </p:nvCxnSpPr>
              <p:spPr>
                <a:xfrm flipH="1">
                  <a:off x="797018" y="6302490"/>
                  <a:ext cx="798"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3" name="Straight Connector 1402"/>
                <p:cNvCxnSpPr>
                  <a:stCxn id="1401" idx="4"/>
                  <a:endCxn id="1405" idx="0"/>
                </p:cNvCxnSpPr>
                <p:nvPr/>
              </p:nvCxnSpPr>
              <p:spPr>
                <a:xfrm flipH="1">
                  <a:off x="685081" y="6302490"/>
                  <a:ext cx="112735"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4" name="Straight Connector 1403"/>
                <p:cNvCxnSpPr>
                  <a:stCxn id="1399" idx="2"/>
                  <a:endCxn id="1401" idx="0"/>
                </p:cNvCxnSpPr>
                <p:nvPr/>
              </p:nvCxnSpPr>
              <p:spPr>
                <a:xfrm flipH="1">
                  <a:off x="797816" y="5914665"/>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05" name="Rectangle 28"/>
                <p:cNvSpPr>
                  <a:spLocks noChangeAspect="1" noChangeArrowheads="1"/>
                </p:cNvSpPr>
                <p:nvPr/>
              </p:nvSpPr>
              <p:spPr bwMode="auto">
                <a:xfrm>
                  <a:off x="621116"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06" name="Rectangle 28"/>
                <p:cNvSpPr>
                  <a:spLocks noChangeAspect="1" noChangeArrowheads="1"/>
                </p:cNvSpPr>
                <p:nvPr/>
              </p:nvSpPr>
              <p:spPr bwMode="auto">
                <a:xfrm>
                  <a:off x="733053"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407" name="Oval 1406"/>
                <p:cNvSpPr/>
                <p:nvPr/>
              </p:nvSpPr>
              <p:spPr>
                <a:xfrm>
                  <a:off x="937399" y="601500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08" name="Straight Connector 1407"/>
                <p:cNvCxnSpPr>
                  <a:stCxn id="1407" idx="4"/>
                  <a:endCxn id="1412" idx="0"/>
                </p:cNvCxnSpPr>
                <p:nvPr/>
              </p:nvCxnSpPr>
              <p:spPr>
                <a:xfrm flipH="1">
                  <a:off x="1046845" y="6300652"/>
                  <a:ext cx="24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9" name="Straight Connector 1408"/>
                <p:cNvCxnSpPr>
                  <a:stCxn id="1407" idx="4"/>
                  <a:endCxn id="1411" idx="0"/>
                </p:cNvCxnSpPr>
                <p:nvPr/>
              </p:nvCxnSpPr>
              <p:spPr>
                <a:xfrm flipH="1">
                  <a:off x="924947" y="6300652"/>
                  <a:ext cx="146459"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0" name="Straight Connector 1409"/>
                <p:cNvCxnSpPr>
                  <a:stCxn id="1400" idx="2"/>
                  <a:endCxn id="1407" idx="0"/>
                </p:cNvCxnSpPr>
                <p:nvPr/>
              </p:nvCxnSpPr>
              <p:spPr>
                <a:xfrm flipH="1">
                  <a:off x="1071406" y="5908987"/>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11" name="Rectangle 28"/>
                <p:cNvSpPr>
                  <a:spLocks noChangeAspect="1" noChangeArrowheads="1"/>
                </p:cNvSpPr>
                <p:nvPr/>
              </p:nvSpPr>
              <p:spPr bwMode="auto">
                <a:xfrm>
                  <a:off x="860982"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12" name="Rectangle 28"/>
                <p:cNvSpPr>
                  <a:spLocks noChangeAspect="1" noChangeArrowheads="1"/>
                </p:cNvSpPr>
                <p:nvPr/>
              </p:nvSpPr>
              <p:spPr bwMode="auto">
                <a:xfrm>
                  <a:off x="982880"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413" name="Straight Connector 1412"/>
                <p:cNvCxnSpPr>
                  <a:stCxn id="1370" idx="2"/>
                  <a:endCxn id="1414" idx="0"/>
                </p:cNvCxnSpPr>
                <p:nvPr/>
              </p:nvCxnSpPr>
              <p:spPr>
                <a:xfrm>
                  <a:off x="1910951" y="4199486"/>
                  <a:ext cx="37100" cy="21586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14" name="Oval 1413"/>
                <p:cNvSpPr/>
                <p:nvPr/>
              </p:nvSpPr>
              <p:spPr>
                <a:xfrm>
                  <a:off x="1814044" y="44153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415" name="Straight Connector 1414"/>
                <p:cNvCxnSpPr>
                  <a:stCxn id="1414" idx="4"/>
                  <a:endCxn id="1418" idx="0"/>
                </p:cNvCxnSpPr>
                <p:nvPr/>
              </p:nvCxnSpPr>
              <p:spPr>
                <a:xfrm>
                  <a:off x="1948051" y="4700989"/>
                  <a:ext cx="137577"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6" name="Straight Connector 1415"/>
                <p:cNvCxnSpPr>
                  <a:stCxn id="1414" idx="4"/>
                  <a:endCxn id="1417" idx="0"/>
                </p:cNvCxnSpPr>
                <p:nvPr/>
              </p:nvCxnSpPr>
              <p:spPr>
                <a:xfrm flipH="1">
                  <a:off x="1796388" y="4700989"/>
                  <a:ext cx="151663"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17" name="Rectangle 28"/>
                <p:cNvSpPr>
                  <a:spLocks noChangeAspect="1" noChangeArrowheads="1"/>
                </p:cNvSpPr>
                <p:nvPr/>
              </p:nvSpPr>
              <p:spPr bwMode="auto">
                <a:xfrm>
                  <a:off x="173242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18" name="Rectangle 28"/>
                <p:cNvSpPr>
                  <a:spLocks noChangeAspect="1" noChangeArrowheads="1"/>
                </p:cNvSpPr>
                <p:nvPr/>
              </p:nvSpPr>
              <p:spPr bwMode="auto">
                <a:xfrm>
                  <a:off x="202166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419" name="Straight Connector 1418"/>
                <p:cNvCxnSpPr>
                  <a:stCxn id="1417" idx="2"/>
                  <a:endCxn id="1420" idx="0"/>
                </p:cNvCxnSpPr>
                <p:nvPr/>
              </p:nvCxnSpPr>
              <p:spPr>
                <a:xfrm flipH="1">
                  <a:off x="1668733" y="5123449"/>
                  <a:ext cx="127655" cy="1777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20" name="Oval 1419"/>
                <p:cNvSpPr/>
                <p:nvPr/>
              </p:nvSpPr>
              <p:spPr>
                <a:xfrm>
                  <a:off x="1534726"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421" name="Straight Connector 1420"/>
                <p:cNvCxnSpPr>
                  <a:stCxn id="1420" idx="4"/>
                  <a:endCxn id="1424" idx="0"/>
                </p:cNvCxnSpPr>
                <p:nvPr/>
              </p:nvCxnSpPr>
              <p:spPr>
                <a:xfrm>
                  <a:off x="1668733" y="5586847"/>
                  <a:ext cx="158131" cy="10669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2" name="Straight Connector 1421"/>
                <p:cNvCxnSpPr>
                  <a:stCxn id="1420" idx="4"/>
                  <a:endCxn id="1423" idx="0"/>
                </p:cNvCxnSpPr>
                <p:nvPr/>
              </p:nvCxnSpPr>
              <p:spPr>
                <a:xfrm flipH="1">
                  <a:off x="1556880" y="5586847"/>
                  <a:ext cx="111853" cy="1123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23" name="Rectangle 28"/>
                <p:cNvSpPr>
                  <a:spLocks noChangeAspect="1" noChangeArrowheads="1"/>
                </p:cNvSpPr>
                <p:nvPr/>
              </p:nvSpPr>
              <p:spPr bwMode="auto">
                <a:xfrm>
                  <a:off x="1492915" y="56992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24" name="Rectangle 28"/>
                <p:cNvSpPr>
                  <a:spLocks noChangeAspect="1" noChangeArrowheads="1"/>
                </p:cNvSpPr>
                <p:nvPr/>
              </p:nvSpPr>
              <p:spPr bwMode="auto">
                <a:xfrm>
                  <a:off x="1762899" y="569354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425" name="Oval 1424"/>
                <p:cNvSpPr/>
                <p:nvPr/>
              </p:nvSpPr>
              <p:spPr>
                <a:xfrm>
                  <a:off x="1225671" y="60168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26" name="Straight Connector 1425"/>
                <p:cNvCxnSpPr>
                  <a:stCxn id="1425" idx="4"/>
                  <a:endCxn id="1430" idx="0"/>
                </p:cNvCxnSpPr>
                <p:nvPr/>
              </p:nvCxnSpPr>
              <p:spPr>
                <a:xfrm flipH="1">
                  <a:off x="1292778" y="6302492"/>
                  <a:ext cx="66900"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7" name="Straight Connector 1426"/>
                <p:cNvCxnSpPr>
                  <a:stCxn id="1425" idx="4"/>
                  <a:endCxn id="1429" idx="0"/>
                </p:cNvCxnSpPr>
                <p:nvPr/>
              </p:nvCxnSpPr>
              <p:spPr>
                <a:xfrm flipH="1">
                  <a:off x="1180841" y="6302492"/>
                  <a:ext cx="17883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8" name="Straight Connector 1427"/>
                <p:cNvCxnSpPr>
                  <a:stCxn id="1423" idx="2"/>
                  <a:endCxn id="1425" idx="0"/>
                </p:cNvCxnSpPr>
                <p:nvPr/>
              </p:nvCxnSpPr>
              <p:spPr>
                <a:xfrm flipH="1">
                  <a:off x="1359678" y="5914667"/>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29" name="Rectangle 28"/>
                <p:cNvSpPr>
                  <a:spLocks noChangeAspect="1" noChangeArrowheads="1"/>
                </p:cNvSpPr>
                <p:nvPr/>
              </p:nvSpPr>
              <p:spPr bwMode="auto">
                <a:xfrm>
                  <a:off x="1116876"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30" name="Rectangle 28"/>
                <p:cNvSpPr>
                  <a:spLocks noChangeAspect="1" noChangeArrowheads="1"/>
                </p:cNvSpPr>
                <p:nvPr/>
              </p:nvSpPr>
              <p:spPr bwMode="auto">
                <a:xfrm>
                  <a:off x="1228813"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431" name="Oval 1430"/>
                <p:cNvSpPr/>
                <p:nvPr/>
              </p:nvSpPr>
              <p:spPr>
                <a:xfrm>
                  <a:off x="149926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32" name="Straight Connector 1431"/>
                <p:cNvCxnSpPr>
                  <a:stCxn id="1431" idx="4"/>
                  <a:endCxn id="1436" idx="0"/>
                </p:cNvCxnSpPr>
                <p:nvPr/>
              </p:nvCxnSpPr>
              <p:spPr>
                <a:xfrm flipH="1">
                  <a:off x="1542605" y="6300654"/>
                  <a:ext cx="90663"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3" name="Straight Connector 1432"/>
                <p:cNvCxnSpPr>
                  <a:stCxn id="1431" idx="4"/>
                  <a:endCxn id="1435" idx="0"/>
                </p:cNvCxnSpPr>
                <p:nvPr/>
              </p:nvCxnSpPr>
              <p:spPr>
                <a:xfrm flipH="1">
                  <a:off x="1420707" y="6300654"/>
                  <a:ext cx="212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4" name="Straight Connector 1433"/>
                <p:cNvCxnSpPr>
                  <a:stCxn id="1424" idx="2"/>
                  <a:endCxn id="1431" idx="0"/>
                </p:cNvCxnSpPr>
                <p:nvPr/>
              </p:nvCxnSpPr>
              <p:spPr>
                <a:xfrm flipH="1">
                  <a:off x="1633268" y="5908989"/>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35" name="Rectangle 28"/>
                <p:cNvSpPr>
                  <a:spLocks noChangeAspect="1" noChangeArrowheads="1"/>
                </p:cNvSpPr>
                <p:nvPr/>
              </p:nvSpPr>
              <p:spPr bwMode="auto">
                <a:xfrm>
                  <a:off x="1356742"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36" name="Rectangle 28"/>
                <p:cNvSpPr>
                  <a:spLocks noChangeAspect="1" noChangeArrowheads="1"/>
                </p:cNvSpPr>
                <p:nvPr/>
              </p:nvSpPr>
              <p:spPr bwMode="auto">
                <a:xfrm>
                  <a:off x="1478640"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437" name="Straight Connector 1436"/>
                <p:cNvCxnSpPr>
                  <a:stCxn id="1418" idx="2"/>
                  <a:endCxn id="1438" idx="0"/>
                </p:cNvCxnSpPr>
                <p:nvPr/>
              </p:nvCxnSpPr>
              <p:spPr>
                <a:xfrm>
                  <a:off x="2085628" y="5123449"/>
                  <a:ext cx="20002" cy="1748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38" name="Oval 1437"/>
                <p:cNvSpPr/>
                <p:nvPr/>
              </p:nvSpPr>
              <p:spPr>
                <a:xfrm>
                  <a:off x="1971623" y="529834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439" name="Straight Connector 1438"/>
                <p:cNvCxnSpPr>
                  <a:stCxn id="1438" idx="4"/>
                  <a:endCxn id="1442" idx="0"/>
                </p:cNvCxnSpPr>
                <p:nvPr/>
              </p:nvCxnSpPr>
              <p:spPr>
                <a:xfrm>
                  <a:off x="2105630" y="5583985"/>
                  <a:ext cx="101791" cy="1077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0" name="Straight Connector 1439"/>
                <p:cNvCxnSpPr>
                  <a:stCxn id="1438" idx="4"/>
                  <a:endCxn id="1441" idx="0"/>
                </p:cNvCxnSpPr>
                <p:nvPr/>
              </p:nvCxnSpPr>
              <p:spPr>
                <a:xfrm flipH="1">
                  <a:off x="2028406" y="5583985"/>
                  <a:ext cx="77224" cy="11340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41" name="Rectangle 28"/>
                <p:cNvSpPr>
                  <a:spLocks noChangeAspect="1" noChangeArrowheads="1"/>
                </p:cNvSpPr>
                <p:nvPr/>
              </p:nvSpPr>
              <p:spPr bwMode="auto">
                <a:xfrm>
                  <a:off x="1964441" y="569738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442" name="Rectangle 28"/>
                <p:cNvSpPr>
                  <a:spLocks noChangeAspect="1" noChangeArrowheads="1"/>
                </p:cNvSpPr>
                <p:nvPr/>
              </p:nvSpPr>
              <p:spPr bwMode="auto">
                <a:xfrm>
                  <a:off x="2143456" y="569170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443" name="Oval 1442"/>
                <p:cNvSpPr/>
                <p:nvPr/>
              </p:nvSpPr>
              <p:spPr>
                <a:xfrm>
                  <a:off x="179671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44" name="Straight Connector 1443"/>
                <p:cNvCxnSpPr>
                  <a:stCxn id="1443" idx="4"/>
                  <a:endCxn id="1448" idx="0"/>
                </p:cNvCxnSpPr>
                <p:nvPr/>
              </p:nvCxnSpPr>
              <p:spPr>
                <a:xfrm flipH="1">
                  <a:off x="1786699" y="6300654"/>
                  <a:ext cx="144019"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5" name="Straight Connector 1444"/>
                <p:cNvCxnSpPr>
                  <a:stCxn id="1443" idx="4"/>
                  <a:endCxn id="1447" idx="0"/>
                </p:cNvCxnSpPr>
                <p:nvPr/>
              </p:nvCxnSpPr>
              <p:spPr>
                <a:xfrm flipH="1">
                  <a:off x="1674762" y="6300654"/>
                  <a:ext cx="25595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6" name="Straight Connector 1445"/>
                <p:cNvCxnSpPr>
                  <a:stCxn id="1441" idx="2"/>
                  <a:endCxn id="1443" idx="0"/>
                </p:cNvCxnSpPr>
                <p:nvPr/>
              </p:nvCxnSpPr>
              <p:spPr>
                <a:xfrm flipH="1">
                  <a:off x="1930718" y="5912829"/>
                  <a:ext cx="97688"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47" name="Rectangle 28"/>
                <p:cNvSpPr>
                  <a:spLocks noChangeAspect="1" noChangeArrowheads="1"/>
                </p:cNvSpPr>
                <p:nvPr/>
              </p:nvSpPr>
              <p:spPr bwMode="auto">
                <a:xfrm>
                  <a:off x="1610797"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48" name="Rectangle 28"/>
                <p:cNvSpPr>
                  <a:spLocks noChangeAspect="1" noChangeArrowheads="1"/>
                </p:cNvSpPr>
                <p:nvPr/>
              </p:nvSpPr>
              <p:spPr bwMode="auto">
                <a:xfrm>
                  <a:off x="1722734"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449" name="Oval 1448"/>
                <p:cNvSpPr/>
                <p:nvPr/>
              </p:nvSpPr>
              <p:spPr>
                <a:xfrm>
                  <a:off x="2070301" y="601317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450" name="Straight Connector 1449"/>
                <p:cNvCxnSpPr>
                  <a:stCxn id="1449" idx="4"/>
                  <a:endCxn id="1454" idx="0"/>
                </p:cNvCxnSpPr>
                <p:nvPr/>
              </p:nvCxnSpPr>
              <p:spPr>
                <a:xfrm flipH="1">
                  <a:off x="2036526" y="6298816"/>
                  <a:ext cx="167782"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1" name="Straight Connector 1450"/>
                <p:cNvCxnSpPr>
                  <a:stCxn id="1449" idx="4"/>
                  <a:endCxn id="1453" idx="0"/>
                </p:cNvCxnSpPr>
                <p:nvPr/>
              </p:nvCxnSpPr>
              <p:spPr>
                <a:xfrm flipH="1">
                  <a:off x="1914628" y="6298816"/>
                  <a:ext cx="28968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2" name="Straight Connector 1451"/>
                <p:cNvCxnSpPr>
                  <a:stCxn id="1442" idx="2"/>
                  <a:endCxn id="1449" idx="0"/>
                </p:cNvCxnSpPr>
                <p:nvPr/>
              </p:nvCxnSpPr>
              <p:spPr>
                <a:xfrm flipH="1">
                  <a:off x="2204308" y="5907151"/>
                  <a:ext cx="3113"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53" name="Rectangle 28"/>
                <p:cNvSpPr>
                  <a:spLocks noChangeAspect="1" noChangeArrowheads="1"/>
                </p:cNvSpPr>
                <p:nvPr/>
              </p:nvSpPr>
              <p:spPr bwMode="auto">
                <a:xfrm>
                  <a:off x="1850663"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454" name="Rectangle 28"/>
                <p:cNvSpPr>
                  <a:spLocks noChangeAspect="1" noChangeArrowheads="1"/>
                </p:cNvSpPr>
                <p:nvPr/>
              </p:nvSpPr>
              <p:spPr bwMode="auto">
                <a:xfrm>
                  <a:off x="1972561"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1270" name="Group 1269"/>
              <p:cNvGrpSpPr/>
              <p:nvPr/>
            </p:nvGrpSpPr>
            <p:grpSpPr>
              <a:xfrm>
                <a:off x="6188025" y="3680367"/>
                <a:ext cx="1701207" cy="2998061"/>
                <a:chOff x="92769" y="2739882"/>
                <a:chExt cx="2245546" cy="3941783"/>
              </a:xfrm>
            </p:grpSpPr>
            <p:cxnSp>
              <p:nvCxnSpPr>
                <p:cNvPr id="1271" name="Straight Connector 1270"/>
                <p:cNvCxnSpPr>
                  <a:stCxn id="1268" idx="4"/>
                  <a:endCxn id="1272" idx="0"/>
                </p:cNvCxnSpPr>
                <p:nvPr/>
              </p:nvCxnSpPr>
              <p:spPr>
                <a:xfrm>
                  <a:off x="1000169" y="2739882"/>
                  <a:ext cx="860182" cy="1959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72" name="Rectangle 28"/>
                <p:cNvSpPr>
                  <a:spLocks noChangeAspect="1" noChangeArrowheads="1"/>
                </p:cNvSpPr>
                <p:nvPr/>
              </p:nvSpPr>
              <p:spPr bwMode="auto">
                <a:xfrm>
                  <a:off x="1744622" y="2935837"/>
                  <a:ext cx="231459" cy="372790"/>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smtClean="0">
                      <a:cs typeface="Arial" charset="0"/>
                    </a:rPr>
                    <a:t>0</a:t>
                  </a:r>
                  <a:endParaRPr lang="en-US" sz="1400" b="1" dirty="0">
                    <a:cs typeface="Arial" charset="0"/>
                  </a:endParaRPr>
                </a:p>
              </p:txBody>
            </p:sp>
            <p:sp>
              <p:nvSpPr>
                <p:cNvPr id="1273" name="Oval 1272"/>
                <p:cNvSpPr/>
                <p:nvPr/>
              </p:nvSpPr>
              <p:spPr>
                <a:xfrm>
                  <a:off x="1721056" y="34220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1274" name="Straight Connector 1273"/>
                <p:cNvCxnSpPr>
                  <a:stCxn id="1272" idx="2"/>
                  <a:endCxn id="1273" idx="0"/>
                </p:cNvCxnSpPr>
                <p:nvPr/>
              </p:nvCxnSpPr>
              <p:spPr>
                <a:xfrm flipH="1">
                  <a:off x="1855064" y="3308627"/>
                  <a:ext cx="5287" cy="11343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5" name="Straight Connector 1274"/>
                <p:cNvCxnSpPr>
                  <a:stCxn id="1273" idx="4"/>
                  <a:endCxn id="1278" idx="0"/>
                </p:cNvCxnSpPr>
                <p:nvPr/>
              </p:nvCxnSpPr>
              <p:spPr>
                <a:xfrm>
                  <a:off x="1855063" y="3707700"/>
                  <a:ext cx="55888" cy="27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6" name="Straight Connector 1275"/>
                <p:cNvCxnSpPr>
                  <a:stCxn id="1273" idx="4"/>
                </p:cNvCxnSpPr>
                <p:nvPr/>
              </p:nvCxnSpPr>
              <p:spPr>
                <a:xfrm flipH="1">
                  <a:off x="1678078" y="3707700"/>
                  <a:ext cx="176985" cy="27894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77" name="Rectangle 28"/>
                <p:cNvSpPr>
                  <a:spLocks noChangeAspect="1" noChangeArrowheads="1"/>
                </p:cNvSpPr>
                <p:nvPr/>
              </p:nvSpPr>
              <p:spPr bwMode="auto">
                <a:xfrm>
                  <a:off x="1619478" y="397429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278" name="Rectangle 28"/>
                <p:cNvSpPr>
                  <a:spLocks noChangeAspect="1" noChangeArrowheads="1"/>
                </p:cNvSpPr>
                <p:nvPr/>
              </p:nvSpPr>
              <p:spPr bwMode="auto">
                <a:xfrm>
                  <a:off x="1846986" y="398404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279" name="Straight Connector 1278"/>
                <p:cNvCxnSpPr>
                  <a:stCxn id="1277" idx="2"/>
                  <a:endCxn id="1280" idx="0"/>
                </p:cNvCxnSpPr>
                <p:nvPr/>
              </p:nvCxnSpPr>
              <p:spPr>
                <a:xfrm flipH="1">
                  <a:off x="1544071" y="4189743"/>
                  <a:ext cx="139372" cy="2274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80" name="Oval 1279"/>
                <p:cNvSpPr/>
                <p:nvPr/>
              </p:nvSpPr>
              <p:spPr>
                <a:xfrm>
                  <a:off x="1410064" y="44171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281" name="Straight Connector 1280"/>
                <p:cNvCxnSpPr>
                  <a:stCxn id="1280" idx="4"/>
                  <a:endCxn id="1284" idx="0"/>
                </p:cNvCxnSpPr>
                <p:nvPr/>
              </p:nvCxnSpPr>
              <p:spPr>
                <a:xfrm flipH="1">
                  <a:off x="1393208" y="4702825"/>
                  <a:ext cx="150863" cy="1973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2" name="Straight Connector 1281"/>
                <p:cNvCxnSpPr>
                  <a:stCxn id="1280" idx="4"/>
                  <a:endCxn id="1283" idx="0"/>
                </p:cNvCxnSpPr>
                <p:nvPr/>
              </p:nvCxnSpPr>
              <p:spPr>
                <a:xfrm flipH="1">
                  <a:off x="1093016" y="4702825"/>
                  <a:ext cx="451055"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83" name="Rectangle 1282"/>
                <p:cNvSpPr>
                  <a:spLocks noChangeAspect="1" noChangeArrowheads="1"/>
                </p:cNvSpPr>
                <p:nvPr/>
              </p:nvSpPr>
              <p:spPr bwMode="auto">
                <a:xfrm>
                  <a:off x="1029051" y="490984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284" name="Rectangle 28"/>
                <p:cNvSpPr>
                  <a:spLocks noChangeAspect="1" noChangeArrowheads="1"/>
                </p:cNvSpPr>
                <p:nvPr/>
              </p:nvSpPr>
              <p:spPr bwMode="auto">
                <a:xfrm>
                  <a:off x="1329243" y="490013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285" name="Straight Connector 1284"/>
                <p:cNvCxnSpPr>
                  <a:stCxn id="1283" idx="2"/>
                </p:cNvCxnSpPr>
                <p:nvPr/>
              </p:nvCxnSpPr>
              <p:spPr>
                <a:xfrm flipH="1">
                  <a:off x="783723" y="5125285"/>
                  <a:ext cx="309293" cy="1863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86" name="Oval 1285"/>
                <p:cNvSpPr/>
                <p:nvPr/>
              </p:nvSpPr>
              <p:spPr>
                <a:xfrm>
                  <a:off x="631933"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287" name="Straight Connector 1286"/>
                <p:cNvCxnSpPr>
                  <a:stCxn id="1286" idx="4"/>
                  <a:endCxn id="1290" idx="0"/>
                </p:cNvCxnSpPr>
                <p:nvPr/>
              </p:nvCxnSpPr>
              <p:spPr>
                <a:xfrm flipH="1">
                  <a:off x="693962" y="5586847"/>
                  <a:ext cx="71978"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8" name="Straight Connector 1287"/>
                <p:cNvCxnSpPr>
                  <a:stCxn id="1286" idx="4"/>
                  <a:endCxn id="1289" idx="0"/>
                </p:cNvCxnSpPr>
                <p:nvPr/>
              </p:nvCxnSpPr>
              <p:spPr>
                <a:xfrm flipH="1">
                  <a:off x="423978" y="5586847"/>
                  <a:ext cx="341962"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89" name="Rectangle 28"/>
                <p:cNvSpPr>
                  <a:spLocks noChangeAspect="1" noChangeArrowheads="1"/>
                </p:cNvSpPr>
                <p:nvPr/>
              </p:nvSpPr>
              <p:spPr bwMode="auto">
                <a:xfrm>
                  <a:off x="360013" y="570105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290" name="Rectangle 28"/>
                <p:cNvSpPr>
                  <a:spLocks noChangeAspect="1" noChangeArrowheads="1"/>
                </p:cNvSpPr>
                <p:nvPr/>
              </p:nvSpPr>
              <p:spPr bwMode="auto">
                <a:xfrm>
                  <a:off x="629997" y="569538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291" name="Oval 1290"/>
                <p:cNvSpPr/>
                <p:nvPr/>
              </p:nvSpPr>
              <p:spPr>
                <a:xfrm>
                  <a:off x="92769" y="6018685"/>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292" name="Straight Connector 1291"/>
                <p:cNvCxnSpPr>
                  <a:stCxn id="1291" idx="4"/>
                  <a:endCxn id="1296" idx="0"/>
                </p:cNvCxnSpPr>
                <p:nvPr/>
              </p:nvCxnSpPr>
              <p:spPr>
                <a:xfrm>
                  <a:off x="226776" y="6304328"/>
                  <a:ext cx="76321"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3" name="Straight Connector 1292"/>
                <p:cNvCxnSpPr>
                  <a:stCxn id="1291" idx="4"/>
                  <a:endCxn id="1295" idx="0"/>
                </p:cNvCxnSpPr>
                <p:nvPr/>
              </p:nvCxnSpPr>
              <p:spPr>
                <a:xfrm flipH="1">
                  <a:off x="191160" y="6304328"/>
                  <a:ext cx="3561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4" name="Straight Connector 1293"/>
                <p:cNvCxnSpPr>
                  <a:stCxn id="1289" idx="2"/>
                  <a:endCxn id="1291" idx="0"/>
                </p:cNvCxnSpPr>
                <p:nvPr/>
              </p:nvCxnSpPr>
              <p:spPr>
                <a:xfrm flipH="1">
                  <a:off x="226776" y="5916503"/>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295" name="Rectangle 28"/>
                <p:cNvSpPr>
                  <a:spLocks noChangeAspect="1" noChangeArrowheads="1"/>
                </p:cNvSpPr>
                <p:nvPr/>
              </p:nvSpPr>
              <p:spPr bwMode="auto">
                <a:xfrm>
                  <a:off x="127195"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296" name="Rectangle 28"/>
                <p:cNvSpPr>
                  <a:spLocks noChangeAspect="1" noChangeArrowheads="1"/>
                </p:cNvSpPr>
                <p:nvPr/>
              </p:nvSpPr>
              <p:spPr bwMode="auto">
                <a:xfrm>
                  <a:off x="239132" y="645704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297" name="Oval 1296"/>
                <p:cNvSpPr/>
                <p:nvPr/>
              </p:nvSpPr>
              <p:spPr>
                <a:xfrm>
                  <a:off x="36635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298" name="Straight Connector 1297"/>
                <p:cNvCxnSpPr>
                  <a:stCxn id="1297" idx="4"/>
                  <a:endCxn id="1302" idx="0"/>
                </p:cNvCxnSpPr>
                <p:nvPr/>
              </p:nvCxnSpPr>
              <p:spPr>
                <a:xfrm>
                  <a:off x="500366" y="6302490"/>
                  <a:ext cx="52558"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9" name="Straight Connector 1298"/>
                <p:cNvCxnSpPr>
                  <a:stCxn id="1297" idx="4"/>
                  <a:endCxn id="1301" idx="0"/>
                </p:cNvCxnSpPr>
                <p:nvPr/>
              </p:nvCxnSpPr>
              <p:spPr>
                <a:xfrm flipH="1">
                  <a:off x="431026" y="6302490"/>
                  <a:ext cx="6934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0" name="Straight Connector 1299"/>
                <p:cNvCxnSpPr>
                  <a:stCxn id="1290" idx="2"/>
                  <a:endCxn id="1297" idx="0"/>
                </p:cNvCxnSpPr>
                <p:nvPr/>
              </p:nvCxnSpPr>
              <p:spPr>
                <a:xfrm flipH="1">
                  <a:off x="500366" y="5910825"/>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01" name="Rectangle 28"/>
                <p:cNvSpPr>
                  <a:spLocks noChangeAspect="1" noChangeArrowheads="1"/>
                </p:cNvSpPr>
                <p:nvPr/>
              </p:nvSpPr>
              <p:spPr bwMode="auto">
                <a:xfrm>
                  <a:off x="367061"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02" name="Rectangle 28"/>
                <p:cNvSpPr>
                  <a:spLocks noChangeAspect="1" noChangeArrowheads="1"/>
                </p:cNvSpPr>
                <p:nvPr/>
              </p:nvSpPr>
              <p:spPr bwMode="auto">
                <a:xfrm>
                  <a:off x="488959" y="64662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303" name="Straight Connector 1302"/>
                <p:cNvCxnSpPr>
                  <a:stCxn id="1284" idx="2"/>
                  <a:endCxn id="1304" idx="0"/>
                </p:cNvCxnSpPr>
                <p:nvPr/>
              </p:nvCxnSpPr>
              <p:spPr>
                <a:xfrm flipH="1">
                  <a:off x="1237775" y="5115576"/>
                  <a:ext cx="155433" cy="183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04" name="Oval 1303"/>
                <p:cNvSpPr/>
                <p:nvPr/>
              </p:nvSpPr>
              <p:spPr>
                <a:xfrm>
                  <a:off x="1103768" y="529936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305" name="Straight Connector 1304"/>
                <p:cNvCxnSpPr>
                  <a:stCxn id="1304" idx="4"/>
                  <a:endCxn id="1308" idx="0"/>
                </p:cNvCxnSpPr>
                <p:nvPr/>
              </p:nvCxnSpPr>
              <p:spPr>
                <a:xfrm>
                  <a:off x="1237775" y="5585009"/>
                  <a:ext cx="27227" cy="10853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6" name="Straight Connector 1305"/>
                <p:cNvCxnSpPr>
                  <a:stCxn id="1304" idx="4"/>
                  <a:endCxn id="1307" idx="0"/>
                </p:cNvCxnSpPr>
                <p:nvPr/>
              </p:nvCxnSpPr>
              <p:spPr>
                <a:xfrm flipH="1">
                  <a:off x="995018" y="5585009"/>
                  <a:ext cx="242757" cy="1142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07" name="Rectangle 28"/>
                <p:cNvSpPr>
                  <a:spLocks noChangeAspect="1" noChangeArrowheads="1"/>
                </p:cNvSpPr>
                <p:nvPr/>
              </p:nvSpPr>
              <p:spPr bwMode="auto">
                <a:xfrm>
                  <a:off x="931053" y="5699221"/>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308" name="Rectangle 28"/>
                <p:cNvSpPr>
                  <a:spLocks noChangeAspect="1" noChangeArrowheads="1"/>
                </p:cNvSpPr>
                <p:nvPr/>
              </p:nvSpPr>
              <p:spPr bwMode="auto">
                <a:xfrm>
                  <a:off x="1201037" y="569354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309" name="Oval 1308"/>
                <p:cNvSpPr/>
                <p:nvPr/>
              </p:nvSpPr>
              <p:spPr>
                <a:xfrm>
                  <a:off x="663809" y="601684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10" name="Straight Connector 1309"/>
                <p:cNvCxnSpPr>
                  <a:stCxn id="1309" idx="4"/>
                  <a:endCxn id="1314" idx="0"/>
                </p:cNvCxnSpPr>
                <p:nvPr/>
              </p:nvCxnSpPr>
              <p:spPr>
                <a:xfrm flipH="1">
                  <a:off x="797018" y="6302490"/>
                  <a:ext cx="798"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1" name="Straight Connector 1310"/>
                <p:cNvCxnSpPr>
                  <a:stCxn id="1309" idx="4"/>
                  <a:endCxn id="1313" idx="0"/>
                </p:cNvCxnSpPr>
                <p:nvPr/>
              </p:nvCxnSpPr>
              <p:spPr>
                <a:xfrm flipH="1">
                  <a:off x="685081" y="6302490"/>
                  <a:ext cx="112735"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2" name="Straight Connector 1311"/>
                <p:cNvCxnSpPr>
                  <a:stCxn id="1307" idx="2"/>
                  <a:endCxn id="1309" idx="0"/>
                </p:cNvCxnSpPr>
                <p:nvPr/>
              </p:nvCxnSpPr>
              <p:spPr>
                <a:xfrm flipH="1">
                  <a:off x="797816" y="5914665"/>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13" name="Rectangle 28"/>
                <p:cNvSpPr>
                  <a:spLocks noChangeAspect="1" noChangeArrowheads="1"/>
                </p:cNvSpPr>
                <p:nvPr/>
              </p:nvSpPr>
              <p:spPr bwMode="auto">
                <a:xfrm>
                  <a:off x="621116"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14" name="Rectangle 28"/>
                <p:cNvSpPr>
                  <a:spLocks noChangeAspect="1" noChangeArrowheads="1"/>
                </p:cNvSpPr>
                <p:nvPr/>
              </p:nvSpPr>
              <p:spPr bwMode="auto">
                <a:xfrm>
                  <a:off x="733053" y="645520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315" name="Oval 1314"/>
                <p:cNvSpPr/>
                <p:nvPr/>
              </p:nvSpPr>
              <p:spPr>
                <a:xfrm>
                  <a:off x="937399" y="601500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16" name="Straight Connector 1315"/>
                <p:cNvCxnSpPr>
                  <a:stCxn id="1315" idx="4"/>
                  <a:endCxn id="1320" idx="0"/>
                </p:cNvCxnSpPr>
                <p:nvPr/>
              </p:nvCxnSpPr>
              <p:spPr>
                <a:xfrm flipH="1">
                  <a:off x="1046845" y="6300652"/>
                  <a:ext cx="24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7" name="Straight Connector 1316"/>
                <p:cNvCxnSpPr>
                  <a:stCxn id="1315" idx="4"/>
                  <a:endCxn id="1319" idx="0"/>
                </p:cNvCxnSpPr>
                <p:nvPr/>
              </p:nvCxnSpPr>
              <p:spPr>
                <a:xfrm flipH="1">
                  <a:off x="924947" y="6300652"/>
                  <a:ext cx="146459"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8" name="Straight Connector 1317"/>
                <p:cNvCxnSpPr>
                  <a:stCxn id="1308" idx="2"/>
                  <a:endCxn id="1315" idx="0"/>
                </p:cNvCxnSpPr>
                <p:nvPr/>
              </p:nvCxnSpPr>
              <p:spPr>
                <a:xfrm flipH="1">
                  <a:off x="1071406" y="5908987"/>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19" name="Rectangle 28"/>
                <p:cNvSpPr>
                  <a:spLocks noChangeAspect="1" noChangeArrowheads="1"/>
                </p:cNvSpPr>
                <p:nvPr/>
              </p:nvSpPr>
              <p:spPr bwMode="auto">
                <a:xfrm>
                  <a:off x="860982"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20" name="Rectangle 28"/>
                <p:cNvSpPr>
                  <a:spLocks noChangeAspect="1" noChangeArrowheads="1"/>
                </p:cNvSpPr>
                <p:nvPr/>
              </p:nvSpPr>
              <p:spPr bwMode="auto">
                <a:xfrm>
                  <a:off x="982880" y="64643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321" name="Straight Connector 1320"/>
                <p:cNvCxnSpPr>
                  <a:stCxn id="1278" idx="2"/>
                  <a:endCxn id="1322" idx="0"/>
                </p:cNvCxnSpPr>
                <p:nvPr/>
              </p:nvCxnSpPr>
              <p:spPr>
                <a:xfrm>
                  <a:off x="1910951" y="4199486"/>
                  <a:ext cx="37100" cy="21586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22" name="Oval 1321"/>
                <p:cNvSpPr/>
                <p:nvPr/>
              </p:nvSpPr>
              <p:spPr>
                <a:xfrm>
                  <a:off x="1814044" y="44153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1323" name="Straight Connector 1322"/>
                <p:cNvCxnSpPr>
                  <a:stCxn id="1322" idx="4"/>
                  <a:endCxn id="1326" idx="0"/>
                </p:cNvCxnSpPr>
                <p:nvPr/>
              </p:nvCxnSpPr>
              <p:spPr>
                <a:xfrm>
                  <a:off x="1948051" y="4700989"/>
                  <a:ext cx="137577"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Straight Connector 1323"/>
                <p:cNvCxnSpPr>
                  <a:stCxn id="1322" idx="4"/>
                  <a:endCxn id="1325" idx="0"/>
                </p:cNvCxnSpPr>
                <p:nvPr/>
              </p:nvCxnSpPr>
              <p:spPr>
                <a:xfrm flipH="1">
                  <a:off x="1796388" y="4700989"/>
                  <a:ext cx="151663" cy="20701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25" name="Rectangle 28"/>
                <p:cNvSpPr>
                  <a:spLocks noChangeAspect="1" noChangeArrowheads="1"/>
                </p:cNvSpPr>
                <p:nvPr/>
              </p:nvSpPr>
              <p:spPr bwMode="auto">
                <a:xfrm>
                  <a:off x="173242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326" name="Rectangle 28"/>
                <p:cNvSpPr>
                  <a:spLocks noChangeAspect="1" noChangeArrowheads="1"/>
                </p:cNvSpPr>
                <p:nvPr/>
              </p:nvSpPr>
              <p:spPr bwMode="auto">
                <a:xfrm>
                  <a:off x="2021663" y="490800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1327" name="Straight Connector 1326"/>
                <p:cNvCxnSpPr>
                  <a:stCxn id="1325" idx="2"/>
                  <a:endCxn id="1328" idx="0"/>
                </p:cNvCxnSpPr>
                <p:nvPr/>
              </p:nvCxnSpPr>
              <p:spPr>
                <a:xfrm flipH="1">
                  <a:off x="1668733" y="5123449"/>
                  <a:ext cx="127655" cy="17775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28" name="Oval 1327"/>
                <p:cNvSpPr/>
                <p:nvPr/>
              </p:nvSpPr>
              <p:spPr>
                <a:xfrm>
                  <a:off x="1534726" y="530120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329" name="Straight Connector 1328"/>
                <p:cNvCxnSpPr>
                  <a:stCxn id="1328" idx="4"/>
                  <a:endCxn id="1332" idx="0"/>
                </p:cNvCxnSpPr>
                <p:nvPr/>
              </p:nvCxnSpPr>
              <p:spPr>
                <a:xfrm>
                  <a:off x="1668733" y="5586847"/>
                  <a:ext cx="158131" cy="10669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0" name="Straight Connector 1329"/>
                <p:cNvCxnSpPr>
                  <a:stCxn id="1328" idx="4"/>
                  <a:endCxn id="1331" idx="0"/>
                </p:cNvCxnSpPr>
                <p:nvPr/>
              </p:nvCxnSpPr>
              <p:spPr>
                <a:xfrm flipH="1">
                  <a:off x="1556880" y="5586847"/>
                  <a:ext cx="111853" cy="1123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31" name="Rectangle 28"/>
                <p:cNvSpPr>
                  <a:spLocks noChangeAspect="1" noChangeArrowheads="1"/>
                </p:cNvSpPr>
                <p:nvPr/>
              </p:nvSpPr>
              <p:spPr bwMode="auto">
                <a:xfrm>
                  <a:off x="1492915" y="56992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332" name="Rectangle 28"/>
                <p:cNvSpPr>
                  <a:spLocks noChangeAspect="1" noChangeArrowheads="1"/>
                </p:cNvSpPr>
                <p:nvPr/>
              </p:nvSpPr>
              <p:spPr bwMode="auto">
                <a:xfrm>
                  <a:off x="1762899" y="569354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333" name="Oval 1332"/>
                <p:cNvSpPr/>
                <p:nvPr/>
              </p:nvSpPr>
              <p:spPr>
                <a:xfrm>
                  <a:off x="1225671" y="60168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34" name="Straight Connector 1333"/>
                <p:cNvCxnSpPr>
                  <a:stCxn id="1333" idx="4"/>
                  <a:endCxn id="1338" idx="0"/>
                </p:cNvCxnSpPr>
                <p:nvPr/>
              </p:nvCxnSpPr>
              <p:spPr>
                <a:xfrm flipH="1">
                  <a:off x="1292778" y="6302492"/>
                  <a:ext cx="66900"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5" name="Straight Connector 1334"/>
                <p:cNvCxnSpPr>
                  <a:stCxn id="1333" idx="4"/>
                  <a:endCxn id="1337" idx="0"/>
                </p:cNvCxnSpPr>
                <p:nvPr/>
              </p:nvCxnSpPr>
              <p:spPr>
                <a:xfrm flipH="1">
                  <a:off x="1180841" y="6302492"/>
                  <a:ext cx="178837"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6" name="Straight Connector 1335"/>
                <p:cNvCxnSpPr>
                  <a:stCxn id="1331" idx="2"/>
                  <a:endCxn id="1333" idx="0"/>
                </p:cNvCxnSpPr>
                <p:nvPr/>
              </p:nvCxnSpPr>
              <p:spPr>
                <a:xfrm flipH="1">
                  <a:off x="1359678" y="5914667"/>
                  <a:ext cx="197202"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37" name="Rectangle 28"/>
                <p:cNvSpPr>
                  <a:spLocks noChangeAspect="1" noChangeArrowheads="1"/>
                </p:cNvSpPr>
                <p:nvPr/>
              </p:nvSpPr>
              <p:spPr bwMode="auto">
                <a:xfrm>
                  <a:off x="1116876"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38" name="Rectangle 28"/>
                <p:cNvSpPr>
                  <a:spLocks noChangeAspect="1" noChangeArrowheads="1"/>
                </p:cNvSpPr>
                <p:nvPr/>
              </p:nvSpPr>
              <p:spPr bwMode="auto">
                <a:xfrm>
                  <a:off x="1228813" y="645520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339" name="Oval 1338"/>
                <p:cNvSpPr/>
                <p:nvPr/>
              </p:nvSpPr>
              <p:spPr>
                <a:xfrm>
                  <a:off x="149926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40" name="Straight Connector 1339"/>
                <p:cNvCxnSpPr>
                  <a:stCxn id="1339" idx="4"/>
                  <a:endCxn id="1344" idx="0"/>
                </p:cNvCxnSpPr>
                <p:nvPr/>
              </p:nvCxnSpPr>
              <p:spPr>
                <a:xfrm flipH="1">
                  <a:off x="1542605" y="6300654"/>
                  <a:ext cx="90663"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1" name="Straight Connector 1340"/>
                <p:cNvCxnSpPr>
                  <a:stCxn id="1339" idx="4"/>
                  <a:endCxn id="1343" idx="0"/>
                </p:cNvCxnSpPr>
                <p:nvPr/>
              </p:nvCxnSpPr>
              <p:spPr>
                <a:xfrm flipH="1">
                  <a:off x="1420707" y="6300654"/>
                  <a:ext cx="212561"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2" name="Straight Connector 1341"/>
                <p:cNvCxnSpPr>
                  <a:stCxn id="1332" idx="2"/>
                  <a:endCxn id="1339" idx="0"/>
                </p:cNvCxnSpPr>
                <p:nvPr/>
              </p:nvCxnSpPr>
              <p:spPr>
                <a:xfrm flipH="1">
                  <a:off x="1633268" y="5908989"/>
                  <a:ext cx="193596"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Rectangle 28"/>
                <p:cNvSpPr>
                  <a:spLocks noChangeAspect="1" noChangeArrowheads="1"/>
                </p:cNvSpPr>
                <p:nvPr/>
              </p:nvSpPr>
              <p:spPr bwMode="auto">
                <a:xfrm>
                  <a:off x="1356742"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44" name="Rectangle 28"/>
                <p:cNvSpPr>
                  <a:spLocks noChangeAspect="1" noChangeArrowheads="1"/>
                </p:cNvSpPr>
                <p:nvPr/>
              </p:nvSpPr>
              <p:spPr bwMode="auto">
                <a:xfrm>
                  <a:off x="1478640" y="646438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cxnSp>
              <p:nvCxnSpPr>
                <p:cNvPr id="1345" name="Straight Connector 1344"/>
                <p:cNvCxnSpPr>
                  <a:stCxn id="1326" idx="2"/>
                  <a:endCxn id="1346" idx="0"/>
                </p:cNvCxnSpPr>
                <p:nvPr/>
              </p:nvCxnSpPr>
              <p:spPr>
                <a:xfrm>
                  <a:off x="2085628" y="5123449"/>
                  <a:ext cx="20002" cy="1748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6" name="Oval 1345"/>
                <p:cNvSpPr/>
                <p:nvPr/>
              </p:nvSpPr>
              <p:spPr>
                <a:xfrm>
                  <a:off x="1971623" y="529834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1347" name="Straight Connector 1346"/>
                <p:cNvCxnSpPr>
                  <a:stCxn id="1346" idx="4"/>
                  <a:endCxn id="1350" idx="0"/>
                </p:cNvCxnSpPr>
                <p:nvPr/>
              </p:nvCxnSpPr>
              <p:spPr>
                <a:xfrm>
                  <a:off x="2105630" y="5583985"/>
                  <a:ext cx="101791" cy="1077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8" name="Straight Connector 1347"/>
                <p:cNvCxnSpPr>
                  <a:stCxn id="1346" idx="4"/>
                  <a:endCxn id="1349" idx="0"/>
                </p:cNvCxnSpPr>
                <p:nvPr/>
              </p:nvCxnSpPr>
              <p:spPr>
                <a:xfrm flipH="1">
                  <a:off x="2028406" y="5583985"/>
                  <a:ext cx="77224" cy="11340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49" name="Rectangle 28"/>
                <p:cNvSpPr>
                  <a:spLocks noChangeAspect="1" noChangeArrowheads="1"/>
                </p:cNvSpPr>
                <p:nvPr/>
              </p:nvSpPr>
              <p:spPr bwMode="auto">
                <a:xfrm>
                  <a:off x="1964441" y="569738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1350" name="Rectangle 28"/>
                <p:cNvSpPr>
                  <a:spLocks noChangeAspect="1" noChangeArrowheads="1"/>
                </p:cNvSpPr>
                <p:nvPr/>
              </p:nvSpPr>
              <p:spPr bwMode="auto">
                <a:xfrm>
                  <a:off x="2143456" y="569170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1351" name="Oval 1350"/>
                <p:cNvSpPr/>
                <p:nvPr/>
              </p:nvSpPr>
              <p:spPr>
                <a:xfrm>
                  <a:off x="1796711" y="6015011"/>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52" name="Straight Connector 1351"/>
                <p:cNvCxnSpPr>
                  <a:stCxn id="1351" idx="4"/>
                  <a:endCxn id="1356" idx="0"/>
                </p:cNvCxnSpPr>
                <p:nvPr/>
              </p:nvCxnSpPr>
              <p:spPr>
                <a:xfrm flipH="1">
                  <a:off x="1786699" y="6300654"/>
                  <a:ext cx="144019"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3" name="Straight Connector 1352"/>
                <p:cNvCxnSpPr>
                  <a:stCxn id="1351" idx="4"/>
                  <a:endCxn id="1355" idx="0"/>
                </p:cNvCxnSpPr>
                <p:nvPr/>
              </p:nvCxnSpPr>
              <p:spPr>
                <a:xfrm flipH="1">
                  <a:off x="1674762" y="6300654"/>
                  <a:ext cx="255956" cy="15271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4" name="Straight Connector 1353"/>
                <p:cNvCxnSpPr>
                  <a:stCxn id="1349" idx="2"/>
                  <a:endCxn id="1351" idx="0"/>
                </p:cNvCxnSpPr>
                <p:nvPr/>
              </p:nvCxnSpPr>
              <p:spPr>
                <a:xfrm flipH="1">
                  <a:off x="1930718" y="5912829"/>
                  <a:ext cx="97688" cy="10218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55" name="Rectangle 28"/>
                <p:cNvSpPr>
                  <a:spLocks noChangeAspect="1" noChangeArrowheads="1"/>
                </p:cNvSpPr>
                <p:nvPr/>
              </p:nvSpPr>
              <p:spPr bwMode="auto">
                <a:xfrm>
                  <a:off x="1610797"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56" name="Rectangle 28"/>
                <p:cNvSpPr>
                  <a:spLocks noChangeAspect="1" noChangeArrowheads="1"/>
                </p:cNvSpPr>
                <p:nvPr/>
              </p:nvSpPr>
              <p:spPr bwMode="auto">
                <a:xfrm>
                  <a:off x="1722734" y="645336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1357" name="Oval 1356"/>
                <p:cNvSpPr/>
                <p:nvPr/>
              </p:nvSpPr>
              <p:spPr>
                <a:xfrm>
                  <a:off x="2070301" y="601317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1358" name="Straight Connector 1357"/>
                <p:cNvCxnSpPr>
                  <a:stCxn id="1357" idx="4"/>
                  <a:endCxn id="1362" idx="0"/>
                </p:cNvCxnSpPr>
                <p:nvPr/>
              </p:nvCxnSpPr>
              <p:spPr>
                <a:xfrm flipH="1">
                  <a:off x="2036526" y="6298816"/>
                  <a:ext cx="167782"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9" name="Straight Connector 1358"/>
                <p:cNvCxnSpPr>
                  <a:stCxn id="1357" idx="4"/>
                  <a:endCxn id="1361" idx="0"/>
                </p:cNvCxnSpPr>
                <p:nvPr/>
              </p:nvCxnSpPr>
              <p:spPr>
                <a:xfrm flipH="1">
                  <a:off x="1914628" y="6298816"/>
                  <a:ext cx="289680" cy="1637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0" name="Straight Connector 1359"/>
                <p:cNvCxnSpPr>
                  <a:stCxn id="1350" idx="2"/>
                  <a:endCxn id="1357" idx="0"/>
                </p:cNvCxnSpPr>
                <p:nvPr/>
              </p:nvCxnSpPr>
              <p:spPr>
                <a:xfrm flipH="1">
                  <a:off x="2204308" y="5907151"/>
                  <a:ext cx="3113" cy="10602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61" name="Rectangle 28"/>
                <p:cNvSpPr>
                  <a:spLocks noChangeAspect="1" noChangeArrowheads="1"/>
                </p:cNvSpPr>
                <p:nvPr/>
              </p:nvSpPr>
              <p:spPr bwMode="auto">
                <a:xfrm>
                  <a:off x="1850663"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1362" name="Rectangle 28"/>
                <p:cNvSpPr>
                  <a:spLocks noChangeAspect="1" noChangeArrowheads="1"/>
                </p:cNvSpPr>
                <p:nvPr/>
              </p:nvSpPr>
              <p:spPr bwMode="auto">
                <a:xfrm>
                  <a:off x="1972561" y="646254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sp>
          <p:nvSpPr>
            <p:cNvPr id="1256" name="Oval 1255"/>
            <p:cNvSpPr/>
            <p:nvPr/>
          </p:nvSpPr>
          <p:spPr>
            <a:xfrm>
              <a:off x="4412228" y="2158734"/>
              <a:ext cx="267760"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altLang="zh-CN" sz="1200" dirty="0" smtClean="0">
                  <a:solidFill>
                    <a:schemeClr val="tx1"/>
                  </a:solidFill>
                </a:rPr>
                <a:t>A</a:t>
              </a:r>
              <a:endParaRPr lang="en-US" sz="1200" dirty="0">
                <a:solidFill>
                  <a:schemeClr val="tx1"/>
                </a:solidFill>
              </a:endParaRPr>
            </a:p>
          </p:txBody>
        </p:sp>
        <p:grpSp>
          <p:nvGrpSpPr>
            <p:cNvPr id="4" name="Group 3"/>
            <p:cNvGrpSpPr/>
            <p:nvPr/>
          </p:nvGrpSpPr>
          <p:grpSpPr>
            <a:xfrm>
              <a:off x="2255201" y="2444377"/>
              <a:ext cx="2290907" cy="3763921"/>
              <a:chOff x="2255201" y="2444377"/>
              <a:chExt cx="2290907" cy="3763921"/>
            </a:xfrm>
          </p:grpSpPr>
          <p:cxnSp>
            <p:nvCxnSpPr>
              <p:cNvPr id="1645" name="Straight Connector 1644"/>
              <p:cNvCxnSpPr/>
              <p:nvPr/>
            </p:nvCxnSpPr>
            <p:spPr>
              <a:xfrm>
                <a:off x="2413694" y="3192498"/>
                <a:ext cx="1721" cy="16525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6" name="Straight Connector 1645"/>
              <p:cNvCxnSpPr/>
              <p:nvPr/>
            </p:nvCxnSpPr>
            <p:spPr>
              <a:xfrm>
                <a:off x="2415415" y="3522832"/>
                <a:ext cx="211290" cy="8553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1" name="Straight Connector 1650"/>
              <p:cNvCxnSpPr>
                <a:stCxn id="1649" idx="2"/>
                <a:endCxn id="1652" idx="0"/>
              </p:cNvCxnSpPr>
              <p:nvPr/>
            </p:nvCxnSpPr>
            <p:spPr>
              <a:xfrm>
                <a:off x="2628930" y="3780667"/>
                <a:ext cx="1172960" cy="1132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7" name="Straight Connector 1746"/>
              <p:cNvCxnSpPr>
                <a:stCxn id="1652" idx="4"/>
                <a:endCxn id="1748" idx="0"/>
              </p:cNvCxnSpPr>
              <p:nvPr/>
            </p:nvCxnSpPr>
            <p:spPr>
              <a:xfrm flipH="1">
                <a:off x="3180477" y="4059003"/>
                <a:ext cx="621412" cy="11431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2" name="Straight Connector 1751"/>
              <p:cNvCxnSpPr>
                <a:stCxn id="1749" idx="4"/>
              </p:cNvCxnSpPr>
              <p:nvPr/>
            </p:nvCxnSpPr>
            <p:spPr>
              <a:xfrm flipH="1">
                <a:off x="3079438" y="4619390"/>
                <a:ext cx="98107" cy="16121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5" name="Straight Connector 1754"/>
              <p:cNvCxnSpPr>
                <a:stCxn id="1753" idx="2"/>
                <a:endCxn id="1756" idx="0"/>
              </p:cNvCxnSpPr>
              <p:nvPr/>
            </p:nvCxnSpPr>
            <p:spPr>
              <a:xfrm flipH="1">
                <a:off x="3005155" y="4897974"/>
                <a:ext cx="77258" cy="13144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8" name="Straight Connector 1757"/>
              <p:cNvCxnSpPr>
                <a:stCxn id="1756" idx="4"/>
                <a:endCxn id="1759" idx="0"/>
              </p:cNvCxnSpPr>
              <p:nvPr/>
            </p:nvCxnSpPr>
            <p:spPr>
              <a:xfrm flipH="1">
                <a:off x="2755123" y="5194495"/>
                <a:ext cx="250032" cy="11963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1" name="Straight Connector 1760"/>
              <p:cNvCxnSpPr>
                <a:stCxn id="1759" idx="2"/>
              </p:cNvCxnSpPr>
              <p:nvPr/>
            </p:nvCxnSpPr>
            <p:spPr>
              <a:xfrm flipH="1">
                <a:off x="2583674" y="5438645"/>
                <a:ext cx="171449" cy="10769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4" name="Straight Connector 1763"/>
              <p:cNvCxnSpPr>
                <a:stCxn id="1762" idx="4"/>
                <a:endCxn id="1765" idx="0"/>
              </p:cNvCxnSpPr>
              <p:nvPr/>
            </p:nvCxnSpPr>
            <p:spPr>
              <a:xfrm flipH="1">
                <a:off x="2384258" y="5705392"/>
                <a:ext cx="189559" cy="6600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9" name="Straight Connector 1768"/>
              <p:cNvCxnSpPr>
                <a:stCxn id="1767" idx="4"/>
                <a:endCxn id="1771" idx="0"/>
              </p:cNvCxnSpPr>
              <p:nvPr/>
            </p:nvCxnSpPr>
            <p:spPr>
              <a:xfrm flipH="1">
                <a:off x="2255201" y="6120041"/>
                <a:ext cx="19743" cy="8825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0" name="Straight Connector 1769"/>
              <p:cNvCxnSpPr>
                <a:stCxn id="1765" idx="2"/>
                <a:endCxn id="1767" idx="0"/>
              </p:cNvCxnSpPr>
              <p:nvPr/>
            </p:nvCxnSpPr>
            <p:spPr>
              <a:xfrm flipH="1">
                <a:off x="2274944" y="5895908"/>
                <a:ext cx="109314" cy="590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7" name="Straight Connector 1256"/>
              <p:cNvCxnSpPr>
                <a:stCxn id="1256" idx="4"/>
                <a:endCxn id="1648" idx="0"/>
              </p:cNvCxnSpPr>
              <p:nvPr/>
            </p:nvCxnSpPr>
            <p:spPr>
              <a:xfrm flipH="1">
                <a:off x="2415919" y="2444377"/>
                <a:ext cx="2130189" cy="58046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258" name="Straight Connector 1257"/>
            <p:cNvCxnSpPr>
              <a:stCxn id="1256" idx="4"/>
              <a:endCxn id="1264" idx="0"/>
            </p:cNvCxnSpPr>
            <p:nvPr/>
          </p:nvCxnSpPr>
          <p:spPr>
            <a:xfrm>
              <a:off x="4546108" y="2444377"/>
              <a:ext cx="2157005" cy="58046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67" name="Group 2066"/>
          <p:cNvGrpSpPr/>
          <p:nvPr/>
        </p:nvGrpSpPr>
        <p:grpSpPr>
          <a:xfrm>
            <a:off x="2275483" y="2434575"/>
            <a:ext cx="2290907" cy="3763921"/>
            <a:chOff x="2255201" y="2444377"/>
            <a:chExt cx="2290907" cy="3763921"/>
          </a:xfrm>
        </p:grpSpPr>
        <p:cxnSp>
          <p:nvCxnSpPr>
            <p:cNvPr id="2068" name="Straight Connector 2067"/>
            <p:cNvCxnSpPr/>
            <p:nvPr/>
          </p:nvCxnSpPr>
          <p:spPr>
            <a:xfrm>
              <a:off x="2413694" y="3192498"/>
              <a:ext cx="1721" cy="165254"/>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69" name="Straight Connector 2068"/>
            <p:cNvCxnSpPr/>
            <p:nvPr/>
          </p:nvCxnSpPr>
          <p:spPr>
            <a:xfrm>
              <a:off x="2415415" y="3522832"/>
              <a:ext cx="211290" cy="85537"/>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0" name="Straight Connector 2069"/>
            <p:cNvCxnSpPr/>
            <p:nvPr/>
          </p:nvCxnSpPr>
          <p:spPr>
            <a:xfrm>
              <a:off x="2628930" y="3780667"/>
              <a:ext cx="1172960" cy="113256"/>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1" name="Straight Connector 2070"/>
            <p:cNvCxnSpPr/>
            <p:nvPr/>
          </p:nvCxnSpPr>
          <p:spPr>
            <a:xfrm flipH="1">
              <a:off x="3180477" y="4059003"/>
              <a:ext cx="621412" cy="114310"/>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2" name="Straight Connector 2071"/>
            <p:cNvCxnSpPr/>
            <p:nvPr/>
          </p:nvCxnSpPr>
          <p:spPr>
            <a:xfrm flipH="1">
              <a:off x="3079438" y="4619390"/>
              <a:ext cx="98107" cy="161211"/>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3" name="Straight Connector 2072"/>
            <p:cNvCxnSpPr/>
            <p:nvPr/>
          </p:nvCxnSpPr>
          <p:spPr>
            <a:xfrm flipH="1">
              <a:off x="3005155" y="4897974"/>
              <a:ext cx="77258" cy="131442"/>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4" name="Straight Connector 2073"/>
            <p:cNvCxnSpPr/>
            <p:nvPr/>
          </p:nvCxnSpPr>
          <p:spPr>
            <a:xfrm flipH="1">
              <a:off x="2755123" y="5194495"/>
              <a:ext cx="250032" cy="119639"/>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5" name="Straight Connector 2074"/>
            <p:cNvCxnSpPr/>
            <p:nvPr/>
          </p:nvCxnSpPr>
          <p:spPr>
            <a:xfrm flipH="1">
              <a:off x="2583674" y="5438645"/>
              <a:ext cx="171449" cy="107691"/>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6" name="Straight Connector 2075"/>
            <p:cNvCxnSpPr/>
            <p:nvPr/>
          </p:nvCxnSpPr>
          <p:spPr>
            <a:xfrm flipH="1">
              <a:off x="2384258" y="5705392"/>
              <a:ext cx="189559" cy="66006"/>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7" name="Straight Connector 2076"/>
            <p:cNvCxnSpPr/>
            <p:nvPr/>
          </p:nvCxnSpPr>
          <p:spPr>
            <a:xfrm flipH="1">
              <a:off x="2255201" y="6120041"/>
              <a:ext cx="19743" cy="88257"/>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8" name="Straight Connector 2077"/>
            <p:cNvCxnSpPr/>
            <p:nvPr/>
          </p:nvCxnSpPr>
          <p:spPr>
            <a:xfrm flipH="1">
              <a:off x="2274944" y="5895908"/>
              <a:ext cx="109314" cy="59053"/>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79" name="Straight Connector 2078"/>
            <p:cNvCxnSpPr/>
            <p:nvPr/>
          </p:nvCxnSpPr>
          <p:spPr>
            <a:xfrm flipH="1">
              <a:off x="2415919" y="2444377"/>
              <a:ext cx="2130189" cy="580465"/>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7" name="Picture 6"/>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tretch>
            <a:fillRect/>
          </a:stretch>
        </p:blipFill>
        <p:spPr>
          <a:xfrm>
            <a:off x="879885" y="1541747"/>
            <a:ext cx="2613660" cy="276225"/>
          </a:xfrm>
          <a:prstGeom prst="rect">
            <a:avLst/>
          </a:prstGeom>
        </p:spPr>
      </p:pic>
      <p:sp>
        <p:nvSpPr>
          <p:cNvPr id="2085" name="Rounded Rectangle 2084"/>
          <p:cNvSpPr/>
          <p:nvPr/>
        </p:nvSpPr>
        <p:spPr>
          <a:xfrm>
            <a:off x="20430" y="6087146"/>
            <a:ext cx="9123570" cy="409139"/>
          </a:xfrm>
          <a:prstGeom prst="round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087" name="TextBox 2086"/>
          <p:cNvSpPr txBox="1"/>
          <p:nvPr/>
        </p:nvSpPr>
        <p:spPr>
          <a:xfrm>
            <a:off x="766341" y="1935963"/>
            <a:ext cx="3737206" cy="1015663"/>
          </a:xfrm>
          <a:prstGeom prst="rect">
            <a:avLst/>
          </a:prstGeom>
          <a:noFill/>
        </p:spPr>
        <p:txBody>
          <a:bodyPr wrap="square" rtlCol="0">
            <a:spAutoFit/>
          </a:bodyPr>
          <a:lstStyle/>
          <a:p>
            <a:r>
              <a:rPr lang="en-US" sz="2000" b="1" dirty="0" smtClean="0">
                <a:solidFill>
                  <a:srgbClr val="000000"/>
                </a:solidFill>
              </a:rPr>
              <a:t>Solution path</a:t>
            </a:r>
            <a:r>
              <a:rPr lang="en-US" sz="2000" dirty="0" smtClean="0">
                <a:solidFill>
                  <a:srgbClr val="000000"/>
                </a:solidFill>
                <a:latin typeface="+mn-lt"/>
              </a:rPr>
              <a:t>: corresponds to a complete configuration of all variables</a:t>
            </a:r>
          </a:p>
        </p:txBody>
      </p:sp>
      <p:grpSp>
        <p:nvGrpSpPr>
          <p:cNvPr id="3" name="Group 2"/>
          <p:cNvGrpSpPr/>
          <p:nvPr/>
        </p:nvGrpSpPr>
        <p:grpSpPr>
          <a:xfrm>
            <a:off x="6421455" y="940052"/>
            <a:ext cx="2214438" cy="1656939"/>
            <a:chOff x="6421455" y="940052"/>
            <a:chExt cx="2214438" cy="1656939"/>
          </a:xfrm>
        </p:grpSpPr>
        <p:grpSp>
          <p:nvGrpSpPr>
            <p:cNvPr id="2031" name="Group 2030"/>
            <p:cNvGrpSpPr/>
            <p:nvPr/>
          </p:nvGrpSpPr>
          <p:grpSpPr>
            <a:xfrm>
              <a:off x="6421455" y="940052"/>
              <a:ext cx="2214438" cy="1182429"/>
              <a:chOff x="3357240" y="1590788"/>
              <a:chExt cx="2406468" cy="1386180"/>
            </a:xfrm>
          </p:grpSpPr>
          <p:sp>
            <p:nvSpPr>
              <p:cNvPr id="2032" name="Oval 2031"/>
              <p:cNvSpPr/>
              <p:nvPr/>
            </p:nvSpPr>
            <p:spPr>
              <a:xfrm>
                <a:off x="4063093"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2033" name="Oval 2032"/>
              <p:cNvSpPr/>
              <p:nvPr/>
            </p:nvSpPr>
            <p:spPr>
              <a:xfrm>
                <a:off x="4807709"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034" name="Oval 2033"/>
              <p:cNvSpPr/>
              <p:nvPr/>
            </p:nvSpPr>
            <p:spPr>
              <a:xfrm>
                <a:off x="5140871" y="2691322"/>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2035" name="Oval 2034"/>
              <p:cNvSpPr/>
              <p:nvPr/>
            </p:nvSpPr>
            <p:spPr>
              <a:xfrm>
                <a:off x="4449724" y="2691325"/>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2036" name="Oval 2035"/>
              <p:cNvSpPr/>
              <p:nvPr/>
            </p:nvSpPr>
            <p:spPr>
              <a:xfrm>
                <a:off x="5499013"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sp>
            <p:nvSpPr>
              <p:cNvPr id="2037" name="Oval 2036"/>
              <p:cNvSpPr/>
              <p:nvPr/>
            </p:nvSpPr>
            <p:spPr>
              <a:xfrm>
                <a:off x="4063093" y="1590788"/>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2038" name="Oval 2037"/>
              <p:cNvSpPr/>
              <p:nvPr/>
            </p:nvSpPr>
            <p:spPr>
              <a:xfrm>
                <a:off x="3357240" y="2139030"/>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2039" name="Straight Connector 2038"/>
              <p:cNvCxnSpPr>
                <a:stCxn id="2032" idx="6"/>
                <a:endCxn id="2033" idx="2"/>
              </p:cNvCxnSpPr>
              <p:nvPr/>
            </p:nvCxnSpPr>
            <p:spPr>
              <a:xfrm>
                <a:off x="4327788" y="2281851"/>
                <a:ext cx="479921"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0" name="Straight Connector 2039"/>
              <p:cNvCxnSpPr>
                <a:stCxn id="2033" idx="5"/>
                <a:endCxn id="2034" idx="1"/>
              </p:cNvCxnSpPr>
              <p:nvPr/>
            </p:nvCxnSpPr>
            <p:spPr>
              <a:xfrm>
                <a:off x="5033640" y="2382841"/>
                <a:ext cx="145995" cy="3503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1" name="Straight Connector 2040"/>
              <p:cNvCxnSpPr>
                <a:stCxn id="2034" idx="2"/>
                <a:endCxn id="2035" idx="6"/>
              </p:cNvCxnSpPr>
              <p:nvPr/>
            </p:nvCxnSpPr>
            <p:spPr>
              <a:xfrm flipH="1">
                <a:off x="4714419" y="2834144"/>
                <a:ext cx="426452" cy="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2" name="Straight Connector 2041"/>
              <p:cNvCxnSpPr>
                <a:stCxn id="2032" idx="5"/>
                <a:endCxn id="2035" idx="1"/>
              </p:cNvCxnSpPr>
              <p:nvPr/>
            </p:nvCxnSpPr>
            <p:spPr>
              <a:xfrm>
                <a:off x="4289024" y="2382841"/>
                <a:ext cx="199464"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3" name="Straight Connector 2042"/>
              <p:cNvCxnSpPr>
                <a:stCxn id="2033" idx="3"/>
                <a:endCxn id="2035" idx="7"/>
              </p:cNvCxnSpPr>
              <p:nvPr/>
            </p:nvCxnSpPr>
            <p:spPr>
              <a:xfrm flipH="1">
                <a:off x="4675655" y="2382841"/>
                <a:ext cx="170818"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4" name="Straight Connector 2043"/>
              <p:cNvCxnSpPr>
                <a:stCxn id="2036" idx="3"/>
                <a:endCxn id="2034" idx="7"/>
              </p:cNvCxnSpPr>
              <p:nvPr/>
            </p:nvCxnSpPr>
            <p:spPr>
              <a:xfrm flipH="1">
                <a:off x="5366802" y="2382841"/>
                <a:ext cx="170975" cy="3503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5" name="Straight Connector 2044"/>
              <p:cNvCxnSpPr>
                <a:stCxn id="2036" idx="2"/>
                <a:endCxn id="2033" idx="6"/>
              </p:cNvCxnSpPr>
              <p:nvPr/>
            </p:nvCxnSpPr>
            <p:spPr>
              <a:xfrm flipH="1">
                <a:off x="5072404" y="2281851"/>
                <a:ext cx="426609"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6" name="Straight Connector 2045"/>
              <p:cNvCxnSpPr>
                <a:stCxn id="2037" idx="6"/>
                <a:endCxn id="2033" idx="1"/>
              </p:cNvCxnSpPr>
              <p:nvPr/>
            </p:nvCxnSpPr>
            <p:spPr>
              <a:xfrm>
                <a:off x="4327788" y="1733610"/>
                <a:ext cx="518685" cy="44725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7" name="Straight Connector 2046"/>
              <p:cNvCxnSpPr>
                <a:stCxn id="2037" idx="2"/>
                <a:endCxn id="2038" idx="7"/>
              </p:cNvCxnSpPr>
              <p:nvPr/>
            </p:nvCxnSpPr>
            <p:spPr>
              <a:xfrm flipH="1">
                <a:off x="3583171" y="1733610"/>
                <a:ext cx="479922" cy="44725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8" name="Straight Connector 2047"/>
              <p:cNvCxnSpPr>
                <a:stCxn id="2038" idx="6"/>
                <a:endCxn id="2032" idx="2"/>
              </p:cNvCxnSpPr>
              <p:nvPr/>
            </p:nvCxnSpPr>
            <p:spPr>
              <a:xfrm flipV="1">
                <a:off x="3621935" y="2281851"/>
                <a:ext cx="441158" cy="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1" name="TextBox 810"/>
            <p:cNvSpPr txBox="1"/>
            <p:nvPr/>
          </p:nvSpPr>
          <p:spPr>
            <a:xfrm>
              <a:off x="6730869" y="2196881"/>
              <a:ext cx="1553004" cy="400110"/>
            </a:xfrm>
            <a:prstGeom prst="rect">
              <a:avLst/>
            </a:prstGeom>
            <a:noFill/>
          </p:spPr>
          <p:txBody>
            <a:bodyPr wrap="square" rtlCol="0">
              <a:spAutoFit/>
            </a:bodyPr>
            <a:lstStyle/>
            <a:p>
              <a:r>
                <a:rPr lang="en-US" sz="2000" b="1" dirty="0">
                  <a:solidFill>
                    <a:srgbClr val="000000"/>
                  </a:solidFill>
                </a:rPr>
                <a:t>p</a:t>
              </a:r>
              <a:r>
                <a:rPr lang="en-US" sz="2000" b="1" dirty="0" smtClean="0">
                  <a:solidFill>
                    <a:srgbClr val="000000"/>
                  </a:solidFill>
                </a:rPr>
                <a:t>rimal graph</a:t>
              </a:r>
              <a:endParaRPr lang="en-US" sz="2000" dirty="0" smtClean="0">
                <a:solidFill>
                  <a:srgbClr val="000000"/>
                </a:solidFill>
                <a:latin typeface="+mn-lt"/>
              </a:endParaRPr>
            </a:p>
          </p:txBody>
        </p:sp>
      </p:grpSp>
    </p:spTree>
    <p:extLst>
      <p:ext uri="{BB962C8B-B14F-4D97-AF65-F5344CB8AC3E}">
        <p14:creationId xmlns:p14="http://schemas.microsoft.com/office/powerpoint/2010/main" val="182859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6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5" grpId="0" animBg="1"/>
      <p:bldP spid="20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9496"/>
            <a:ext cx="8228013" cy="836613"/>
          </a:xfrm>
        </p:spPr>
        <p:txBody>
          <a:bodyPr/>
          <a:lstStyle/>
          <a:p>
            <a:r>
              <a:rPr lang="en-US" dirty="0" smtClean="0"/>
              <a:t>AND/OR Search Tree</a:t>
            </a:r>
            <a:br>
              <a:rPr lang="en-US" dirty="0" smtClean="0"/>
            </a:br>
            <a:r>
              <a:rPr lang="en-US" sz="1800" kern="1200" dirty="0">
                <a:solidFill>
                  <a:srgbClr val="254061"/>
                </a:solidFill>
                <a:latin typeface="+mn-lt"/>
                <a:ea typeface="+mn-ea"/>
                <a:cs typeface="+mn-cs"/>
              </a:rPr>
              <a:t>[</a:t>
            </a:r>
            <a:r>
              <a:rPr lang="en-US" sz="1800" kern="1200" dirty="0" err="1">
                <a:solidFill>
                  <a:srgbClr val="254061"/>
                </a:solidFill>
                <a:latin typeface="+mn-lt"/>
                <a:ea typeface="+mn-ea"/>
                <a:cs typeface="+mn-cs"/>
              </a:rPr>
              <a:t>Nillson</a:t>
            </a:r>
            <a:r>
              <a:rPr lang="en-US" sz="1800" kern="1200" dirty="0">
                <a:solidFill>
                  <a:srgbClr val="254061"/>
                </a:solidFill>
                <a:latin typeface="+mn-lt"/>
                <a:ea typeface="+mn-ea"/>
                <a:cs typeface="+mn-cs"/>
              </a:rPr>
              <a:t> </a:t>
            </a:r>
            <a:r>
              <a:rPr lang="en-US" sz="1800" kern="1200" dirty="0" smtClean="0">
                <a:solidFill>
                  <a:srgbClr val="254061"/>
                </a:solidFill>
                <a:latin typeface="+mn-lt"/>
                <a:ea typeface="+mn-ea"/>
                <a:cs typeface="+mn-cs"/>
              </a:rPr>
              <a:t>1980</a:t>
            </a:r>
            <a:r>
              <a:rPr lang="en-US" sz="1800" kern="1200" dirty="0">
                <a:solidFill>
                  <a:srgbClr val="254061"/>
                </a:solidFill>
                <a:latin typeface="+mn-lt"/>
                <a:ea typeface="+mn-ea"/>
                <a:cs typeface="+mn-cs"/>
              </a:rPr>
              <a:t>, </a:t>
            </a:r>
            <a:r>
              <a:rPr lang="en-US" sz="1800" kern="1200" dirty="0" err="1">
                <a:solidFill>
                  <a:srgbClr val="254061"/>
                </a:solidFill>
                <a:latin typeface="+mn-lt"/>
                <a:ea typeface="+mn-ea"/>
                <a:cs typeface="+mn-cs"/>
              </a:rPr>
              <a:t>Dechter</a:t>
            </a:r>
            <a:r>
              <a:rPr lang="en-US" sz="1800" kern="1200" dirty="0">
                <a:solidFill>
                  <a:srgbClr val="254061"/>
                </a:solidFill>
                <a:latin typeface="+mn-lt"/>
                <a:ea typeface="+mn-ea"/>
                <a:cs typeface="+mn-cs"/>
              </a:rPr>
              <a:t> </a:t>
            </a:r>
            <a:r>
              <a:rPr lang="en-US" sz="1800" kern="1200" dirty="0" smtClean="0">
                <a:solidFill>
                  <a:srgbClr val="254061"/>
                </a:solidFill>
                <a:latin typeface="+mn-lt"/>
                <a:ea typeface="+mn-ea"/>
                <a:cs typeface="+mn-cs"/>
              </a:rPr>
              <a:t>and </a:t>
            </a:r>
            <a:r>
              <a:rPr lang="en-US" sz="1800" kern="1200" dirty="0" err="1" smtClean="0">
                <a:solidFill>
                  <a:srgbClr val="254061"/>
                </a:solidFill>
                <a:latin typeface="+mn-lt"/>
                <a:ea typeface="+mn-ea"/>
                <a:cs typeface="+mn-cs"/>
              </a:rPr>
              <a:t>Mateescu</a:t>
            </a:r>
            <a:r>
              <a:rPr lang="en-US" sz="1800" kern="1200" dirty="0" smtClean="0">
                <a:solidFill>
                  <a:srgbClr val="254061"/>
                </a:solidFill>
                <a:latin typeface="+mn-lt"/>
                <a:ea typeface="+mn-ea"/>
                <a:cs typeface="+mn-cs"/>
              </a:rPr>
              <a:t> 2007]</a:t>
            </a:r>
            <a:endParaRPr lang="en-US" sz="1800" kern="1200" dirty="0">
              <a:solidFill>
                <a:srgbClr val="254061"/>
              </a:solidFill>
              <a:latin typeface="+mn-lt"/>
              <a:ea typeface="+mn-ea"/>
              <a:cs typeface="+mn-cs"/>
            </a:endParaRPr>
          </a:p>
        </p:txBody>
      </p:sp>
      <p:grpSp>
        <p:nvGrpSpPr>
          <p:cNvPr id="492" name="Group 491"/>
          <p:cNvGrpSpPr/>
          <p:nvPr/>
        </p:nvGrpSpPr>
        <p:grpSpPr>
          <a:xfrm>
            <a:off x="137351" y="2075473"/>
            <a:ext cx="622286" cy="4298901"/>
            <a:chOff x="438151" y="1999274"/>
            <a:chExt cx="622286" cy="2860583"/>
          </a:xfrm>
        </p:grpSpPr>
        <p:sp>
          <p:nvSpPr>
            <p:cNvPr id="37" name="Text Box 19"/>
            <p:cNvSpPr txBox="1">
              <a:spLocks noChangeArrowheads="1"/>
            </p:cNvSpPr>
            <p:nvPr/>
          </p:nvSpPr>
          <p:spPr bwMode="auto">
            <a:xfrm>
              <a:off x="449264" y="1999274"/>
              <a:ext cx="470000"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dirty="0">
                  <a:solidFill>
                    <a:schemeClr val="tx2"/>
                  </a:solidFill>
                  <a:cs typeface="Arial" charset="0"/>
                </a:rPr>
                <a:t>OR</a:t>
              </a:r>
            </a:p>
          </p:txBody>
        </p:sp>
        <p:sp>
          <p:nvSpPr>
            <p:cNvPr id="38" name="Text Box 20"/>
            <p:cNvSpPr txBox="1">
              <a:spLocks noChangeArrowheads="1"/>
            </p:cNvSpPr>
            <p:nvPr/>
          </p:nvSpPr>
          <p:spPr bwMode="auto">
            <a:xfrm>
              <a:off x="438151" y="2298297"/>
              <a:ext cx="622286"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dirty="0">
                  <a:solidFill>
                    <a:srgbClr val="FFC000"/>
                  </a:solidFill>
                  <a:cs typeface="Arial" charset="0"/>
                </a:rPr>
                <a:t>AND</a:t>
              </a:r>
            </a:p>
          </p:txBody>
        </p:sp>
        <p:sp>
          <p:nvSpPr>
            <p:cNvPr id="39" name="Text Box 21"/>
            <p:cNvSpPr txBox="1">
              <a:spLocks noChangeArrowheads="1"/>
            </p:cNvSpPr>
            <p:nvPr/>
          </p:nvSpPr>
          <p:spPr bwMode="auto">
            <a:xfrm>
              <a:off x="449264" y="2681213"/>
              <a:ext cx="470000"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dirty="0">
                  <a:solidFill>
                    <a:schemeClr val="tx2"/>
                  </a:solidFill>
                  <a:cs typeface="Arial" charset="0"/>
                </a:rPr>
                <a:t>OR</a:t>
              </a:r>
            </a:p>
          </p:txBody>
        </p:sp>
        <p:sp>
          <p:nvSpPr>
            <p:cNvPr id="40" name="Text Box 22"/>
            <p:cNvSpPr txBox="1">
              <a:spLocks noChangeArrowheads="1"/>
            </p:cNvSpPr>
            <p:nvPr/>
          </p:nvSpPr>
          <p:spPr bwMode="auto">
            <a:xfrm>
              <a:off x="438151" y="2990157"/>
              <a:ext cx="622286"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dirty="0">
                  <a:solidFill>
                    <a:srgbClr val="FFC000"/>
                  </a:solidFill>
                  <a:cs typeface="Arial" charset="0"/>
                </a:rPr>
                <a:t>AND</a:t>
              </a:r>
            </a:p>
          </p:txBody>
        </p:sp>
        <p:sp>
          <p:nvSpPr>
            <p:cNvPr id="41" name="Text Box 23"/>
            <p:cNvSpPr txBox="1">
              <a:spLocks noChangeArrowheads="1"/>
            </p:cNvSpPr>
            <p:nvPr/>
          </p:nvSpPr>
          <p:spPr bwMode="auto">
            <a:xfrm>
              <a:off x="449264" y="3499257"/>
              <a:ext cx="470000"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dirty="0">
                  <a:solidFill>
                    <a:schemeClr val="tx2"/>
                  </a:solidFill>
                  <a:cs typeface="Arial" charset="0"/>
                </a:rPr>
                <a:t>OR</a:t>
              </a:r>
            </a:p>
          </p:txBody>
        </p:sp>
        <p:sp>
          <p:nvSpPr>
            <p:cNvPr id="42" name="Text Box 24"/>
            <p:cNvSpPr txBox="1">
              <a:spLocks noChangeArrowheads="1"/>
            </p:cNvSpPr>
            <p:nvPr/>
          </p:nvSpPr>
          <p:spPr bwMode="auto">
            <a:xfrm>
              <a:off x="449264" y="4282102"/>
              <a:ext cx="470000"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a:solidFill>
                    <a:schemeClr val="tx2"/>
                  </a:solidFill>
                  <a:cs typeface="Arial" charset="0"/>
                </a:rPr>
                <a:t>OR</a:t>
              </a:r>
            </a:p>
          </p:txBody>
        </p:sp>
        <p:sp>
          <p:nvSpPr>
            <p:cNvPr id="43" name="Text Box 25"/>
            <p:cNvSpPr txBox="1">
              <a:spLocks noChangeArrowheads="1"/>
            </p:cNvSpPr>
            <p:nvPr/>
          </p:nvSpPr>
          <p:spPr bwMode="auto">
            <a:xfrm>
              <a:off x="438151" y="4614095"/>
              <a:ext cx="622286"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dirty="0">
                  <a:solidFill>
                    <a:srgbClr val="FFC000"/>
                  </a:solidFill>
                  <a:cs typeface="Arial" charset="0"/>
                </a:rPr>
                <a:t>AND</a:t>
              </a:r>
            </a:p>
          </p:txBody>
        </p:sp>
        <p:sp>
          <p:nvSpPr>
            <p:cNvPr id="44" name="Text Box 26"/>
            <p:cNvSpPr txBox="1">
              <a:spLocks noChangeArrowheads="1"/>
            </p:cNvSpPr>
            <p:nvPr/>
          </p:nvSpPr>
          <p:spPr bwMode="auto">
            <a:xfrm>
              <a:off x="438151" y="3888265"/>
              <a:ext cx="622286" cy="245762"/>
            </a:xfrm>
            <a:prstGeom prst="rect">
              <a:avLst/>
            </a:prstGeom>
            <a:noFill/>
            <a:ln w="9525">
              <a:noFill/>
              <a:miter lim="800000"/>
              <a:headEnd/>
              <a:tailEnd/>
            </a:ln>
          </p:spPr>
          <p:txBody>
            <a:bodyPr wrap="none" anchor="ctr" anchorCtr="1">
              <a:spAutoFit/>
            </a:bodyPr>
            <a:lstStyle/>
            <a:p>
              <a:pPr eaLnBrk="1" hangingPunct="1">
                <a:spcBef>
                  <a:spcPct val="50000"/>
                </a:spcBef>
              </a:pPr>
              <a:r>
                <a:rPr lang="en-US" b="1" dirty="0">
                  <a:solidFill>
                    <a:srgbClr val="FFC000"/>
                  </a:solidFill>
                  <a:cs typeface="Arial" charset="0"/>
                </a:rPr>
                <a:t>AND</a:t>
              </a:r>
            </a:p>
          </p:txBody>
        </p:sp>
      </p:grpSp>
      <p:sp>
        <p:nvSpPr>
          <p:cNvPr id="210" name="Slide Number Placeholder 209"/>
          <p:cNvSpPr>
            <a:spLocks noGrp="1"/>
          </p:cNvSpPr>
          <p:nvPr>
            <p:ph type="sldNum" idx="11"/>
          </p:nvPr>
        </p:nvSpPr>
        <p:spPr/>
        <p:txBody>
          <a:bodyPr/>
          <a:lstStyle/>
          <a:p>
            <a:fld id="{7C7EBC6B-15C4-40EC-9541-A04D2D5C7D2C}" type="slidenum">
              <a:rPr lang="en-US" smtClean="0"/>
              <a:t>9</a:t>
            </a:fld>
            <a:endParaRPr lang="en-US"/>
          </a:p>
        </p:txBody>
      </p:sp>
      <p:grpSp>
        <p:nvGrpSpPr>
          <p:cNvPr id="3" name="Group 2"/>
          <p:cNvGrpSpPr/>
          <p:nvPr/>
        </p:nvGrpSpPr>
        <p:grpSpPr>
          <a:xfrm>
            <a:off x="861659" y="2136932"/>
            <a:ext cx="8265629" cy="4224820"/>
            <a:chOff x="861659" y="2136932"/>
            <a:chExt cx="8265629" cy="4224820"/>
          </a:xfrm>
        </p:grpSpPr>
        <p:grpSp>
          <p:nvGrpSpPr>
            <p:cNvPr id="478" name="Group 477"/>
            <p:cNvGrpSpPr/>
            <p:nvPr/>
          </p:nvGrpSpPr>
          <p:grpSpPr>
            <a:xfrm>
              <a:off x="2118336" y="2418559"/>
              <a:ext cx="4629344" cy="3717940"/>
              <a:chOff x="2122352" y="2422575"/>
              <a:chExt cx="4629344" cy="3717940"/>
            </a:xfrm>
          </p:grpSpPr>
          <p:cxnSp>
            <p:nvCxnSpPr>
              <p:cNvPr id="479" name="Straight Connector 478"/>
              <p:cNvCxnSpPr/>
              <p:nvPr/>
            </p:nvCxnSpPr>
            <p:spPr>
              <a:xfrm flipH="1">
                <a:off x="4382536" y="2422575"/>
                <a:ext cx="531187" cy="2768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0" name="Straight Connector 479"/>
              <p:cNvCxnSpPr/>
              <p:nvPr/>
            </p:nvCxnSpPr>
            <p:spPr>
              <a:xfrm>
                <a:off x="4382536" y="2914867"/>
                <a:ext cx="3105" cy="2859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1" name="Straight Connector 480"/>
              <p:cNvCxnSpPr/>
              <p:nvPr/>
            </p:nvCxnSpPr>
            <p:spPr>
              <a:xfrm>
                <a:off x="4385641" y="3486455"/>
                <a:ext cx="381166" cy="14800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Straight Connector 481"/>
              <p:cNvCxnSpPr/>
              <p:nvPr/>
            </p:nvCxnSpPr>
            <p:spPr>
              <a:xfrm flipH="1">
                <a:off x="2544447" y="3849906"/>
                <a:ext cx="2222360" cy="5548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Straight Connector 482"/>
              <p:cNvCxnSpPr/>
              <p:nvPr/>
            </p:nvCxnSpPr>
            <p:spPr>
              <a:xfrm>
                <a:off x="4766807" y="3849906"/>
                <a:ext cx="1984889" cy="54447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4" name="Straight Connector 483"/>
              <p:cNvCxnSpPr/>
              <p:nvPr/>
            </p:nvCxnSpPr>
            <p:spPr>
              <a:xfrm flipH="1">
                <a:off x="2262382" y="4690402"/>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5" name="Straight Connector 484"/>
              <p:cNvCxnSpPr/>
              <p:nvPr/>
            </p:nvCxnSpPr>
            <p:spPr>
              <a:xfrm flipH="1">
                <a:off x="2122352" y="521261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p:cNvCxnSpPr/>
              <p:nvPr/>
            </p:nvCxnSpPr>
            <p:spPr>
              <a:xfrm>
                <a:off x="2122352" y="586410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Straight Connector 486"/>
              <p:cNvCxnSpPr/>
              <p:nvPr/>
            </p:nvCxnSpPr>
            <p:spPr>
              <a:xfrm>
                <a:off x="2262382" y="521443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8" name="Straight Connector 487"/>
              <p:cNvCxnSpPr/>
              <p:nvPr/>
            </p:nvCxnSpPr>
            <p:spPr>
              <a:xfrm flipH="1">
                <a:off x="2342946" y="587327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9" name="Straight Connector 488"/>
              <p:cNvCxnSpPr/>
              <p:nvPr/>
            </p:nvCxnSpPr>
            <p:spPr>
              <a:xfrm flipH="1">
                <a:off x="6548478" y="4680027"/>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0" name="Straight Connector 489"/>
              <p:cNvCxnSpPr/>
              <p:nvPr/>
            </p:nvCxnSpPr>
            <p:spPr>
              <a:xfrm>
                <a:off x="6549332" y="5853725"/>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1" name="Straight Connector 490"/>
              <p:cNvCxnSpPr/>
              <p:nvPr/>
            </p:nvCxnSpPr>
            <p:spPr>
              <a:xfrm>
                <a:off x="6548478" y="5193206"/>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0" name="Oval 249"/>
            <p:cNvSpPr/>
            <p:nvPr/>
          </p:nvSpPr>
          <p:spPr>
            <a:xfrm>
              <a:off x="4779716" y="213693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251" name="Oval 250"/>
            <p:cNvSpPr/>
            <p:nvPr/>
          </p:nvSpPr>
          <p:spPr>
            <a:xfrm>
              <a:off x="4251634" y="320081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252" name="Oval 251"/>
            <p:cNvSpPr/>
            <p:nvPr/>
          </p:nvSpPr>
          <p:spPr>
            <a:xfrm>
              <a:off x="5320371" y="319123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cxnSp>
          <p:nvCxnSpPr>
            <p:cNvPr id="253" name="Straight Connector 252"/>
            <p:cNvCxnSpPr>
              <a:stCxn id="250" idx="4"/>
              <a:endCxn id="260" idx="0"/>
            </p:cNvCxnSpPr>
            <p:nvPr/>
          </p:nvCxnSpPr>
          <p:spPr>
            <a:xfrm>
              <a:off x="4913723" y="2422575"/>
              <a:ext cx="540655" cy="26766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a:stCxn id="260" idx="2"/>
              <a:endCxn id="252" idx="0"/>
            </p:cNvCxnSpPr>
            <p:nvPr/>
          </p:nvCxnSpPr>
          <p:spPr>
            <a:xfrm>
              <a:off x="5454378" y="2905683"/>
              <a:ext cx="0" cy="28555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a:stCxn id="263" idx="2"/>
              <a:endCxn id="311" idx="0"/>
            </p:cNvCxnSpPr>
            <p:nvPr/>
          </p:nvCxnSpPr>
          <p:spPr>
            <a:xfrm flipH="1">
              <a:off x="1422746" y="3859090"/>
              <a:ext cx="2579383" cy="53713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Straight Connector 257"/>
            <p:cNvCxnSpPr>
              <a:stCxn id="263" idx="2"/>
              <a:endCxn id="446" idx="0"/>
            </p:cNvCxnSpPr>
            <p:nvPr/>
          </p:nvCxnSpPr>
          <p:spPr>
            <a:xfrm>
              <a:off x="4002129" y="3859090"/>
              <a:ext cx="1800284" cy="5334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59" name="Rectangle 28"/>
            <p:cNvSpPr>
              <a:spLocks noChangeAspect="1" noChangeArrowheads="1"/>
            </p:cNvSpPr>
            <p:nvPr/>
          </p:nvSpPr>
          <p:spPr bwMode="auto">
            <a:xfrm>
              <a:off x="4318571" y="269942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0" name="Rectangle 28"/>
            <p:cNvSpPr>
              <a:spLocks noChangeAspect="1" noChangeArrowheads="1"/>
            </p:cNvSpPr>
            <p:nvPr/>
          </p:nvSpPr>
          <p:spPr bwMode="auto">
            <a:xfrm>
              <a:off x="5390413" y="269023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2" name="Straight Connector 261"/>
            <p:cNvCxnSpPr>
              <a:stCxn id="251" idx="4"/>
              <a:endCxn id="263" idx="0"/>
            </p:cNvCxnSpPr>
            <p:nvPr/>
          </p:nvCxnSpPr>
          <p:spPr>
            <a:xfrm flipH="1">
              <a:off x="4002129" y="3486455"/>
              <a:ext cx="383512" cy="157191"/>
            </a:xfrm>
            <a:prstGeom prst="line">
              <a:avLst/>
            </a:prstGeom>
            <a:solidFill>
              <a:srgbClr val="99CCFF"/>
            </a:solidFill>
            <a:ln w="317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263" name="Rectangle 28"/>
            <p:cNvSpPr>
              <a:spLocks noChangeAspect="1" noChangeArrowheads="1"/>
            </p:cNvSpPr>
            <p:nvPr/>
          </p:nvSpPr>
          <p:spPr bwMode="auto">
            <a:xfrm>
              <a:off x="3938164" y="364364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4" name="Rectangle 28"/>
            <p:cNvSpPr>
              <a:spLocks noChangeAspect="1" noChangeArrowheads="1"/>
            </p:cNvSpPr>
            <p:nvPr/>
          </p:nvSpPr>
          <p:spPr bwMode="auto">
            <a:xfrm>
              <a:off x="4702842" y="36344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5" name="Straight Connector 264"/>
            <p:cNvCxnSpPr>
              <a:stCxn id="252" idx="4"/>
              <a:endCxn id="268" idx="0"/>
            </p:cNvCxnSpPr>
            <p:nvPr/>
          </p:nvCxnSpPr>
          <p:spPr>
            <a:xfrm>
              <a:off x="5454378" y="3476877"/>
              <a:ext cx="381166" cy="14904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 name="Straight Connector 265"/>
            <p:cNvCxnSpPr>
              <a:stCxn id="252" idx="4"/>
              <a:endCxn id="267" idx="0"/>
            </p:cNvCxnSpPr>
            <p:nvPr/>
          </p:nvCxnSpPr>
          <p:spPr>
            <a:xfrm flipH="1">
              <a:off x="5070866" y="3476877"/>
              <a:ext cx="383512" cy="15823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67" name="Rectangle 28"/>
            <p:cNvSpPr>
              <a:spLocks noChangeAspect="1" noChangeArrowheads="1"/>
            </p:cNvSpPr>
            <p:nvPr/>
          </p:nvSpPr>
          <p:spPr bwMode="auto">
            <a:xfrm>
              <a:off x="5006901" y="3635109"/>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68" name="Rectangle 28"/>
            <p:cNvSpPr>
              <a:spLocks noChangeAspect="1" noChangeArrowheads="1"/>
            </p:cNvSpPr>
            <p:nvPr/>
          </p:nvSpPr>
          <p:spPr bwMode="auto">
            <a:xfrm>
              <a:off x="5771579" y="36259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269" name="Straight Connector 268"/>
            <p:cNvCxnSpPr>
              <a:stCxn id="268" idx="2"/>
              <a:endCxn id="400" idx="0"/>
            </p:cNvCxnSpPr>
            <p:nvPr/>
          </p:nvCxnSpPr>
          <p:spPr>
            <a:xfrm flipH="1">
              <a:off x="4812092" y="3841369"/>
              <a:ext cx="1023452" cy="58358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a:stCxn id="267" idx="2"/>
              <a:endCxn id="370" idx="0"/>
            </p:cNvCxnSpPr>
            <p:nvPr/>
          </p:nvCxnSpPr>
          <p:spPr>
            <a:xfrm flipH="1">
              <a:off x="3690391" y="3850553"/>
              <a:ext cx="1380475" cy="56586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3" name="Straight Connector 272"/>
            <p:cNvCxnSpPr>
              <a:stCxn id="268" idx="2"/>
              <a:endCxn id="276" idx="0"/>
            </p:cNvCxnSpPr>
            <p:nvPr/>
          </p:nvCxnSpPr>
          <p:spPr>
            <a:xfrm>
              <a:off x="5835544" y="3841369"/>
              <a:ext cx="2780392" cy="55485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4" name="Straight Connector 273"/>
            <p:cNvCxnSpPr>
              <a:stCxn id="267" idx="2"/>
              <a:endCxn id="293" idx="0"/>
            </p:cNvCxnSpPr>
            <p:nvPr/>
          </p:nvCxnSpPr>
          <p:spPr>
            <a:xfrm>
              <a:off x="5070866" y="3850553"/>
              <a:ext cx="2595787" cy="54383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75" name="Group 274"/>
            <p:cNvGrpSpPr/>
            <p:nvPr/>
          </p:nvGrpSpPr>
          <p:grpSpPr>
            <a:xfrm>
              <a:off x="7318100" y="4394384"/>
              <a:ext cx="1809188" cy="1967368"/>
              <a:chOff x="6180884" y="2566452"/>
              <a:chExt cx="1809188" cy="1967368"/>
            </a:xfrm>
          </p:grpSpPr>
          <p:sp>
            <p:nvSpPr>
              <p:cNvPr id="276" name="Oval 275"/>
              <p:cNvSpPr/>
              <p:nvPr/>
            </p:nvSpPr>
            <p:spPr>
              <a:xfrm>
                <a:off x="7344713"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77" name="Straight Connector 276"/>
              <p:cNvCxnSpPr>
                <a:stCxn id="276" idx="4"/>
                <a:endCxn id="280" idx="0"/>
              </p:cNvCxnSpPr>
              <p:nvPr/>
            </p:nvCxnSpPr>
            <p:spPr>
              <a:xfrm>
                <a:off x="7478720" y="2853933"/>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8" name="Straight Connector 277"/>
              <p:cNvCxnSpPr>
                <a:stCxn id="276" idx="4"/>
                <a:endCxn id="279" idx="0"/>
              </p:cNvCxnSpPr>
              <p:nvPr/>
            </p:nvCxnSpPr>
            <p:spPr>
              <a:xfrm flipH="1">
                <a:off x="7275502" y="2853933"/>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79" name="Rectangle 28"/>
              <p:cNvSpPr>
                <a:spLocks noChangeAspect="1" noChangeArrowheads="1"/>
              </p:cNvSpPr>
              <p:nvPr/>
            </p:nvSpPr>
            <p:spPr bwMode="auto">
              <a:xfrm>
                <a:off x="7211537" y="3151668"/>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80" name="Rectangle 28"/>
              <p:cNvSpPr>
                <a:spLocks noChangeAspect="1" noChangeArrowheads="1"/>
              </p:cNvSpPr>
              <p:nvPr/>
            </p:nvSpPr>
            <p:spPr bwMode="auto">
              <a:xfrm>
                <a:off x="7696560" y="316070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81" name="Oval 280"/>
              <p:cNvSpPr/>
              <p:nvPr/>
            </p:nvSpPr>
            <p:spPr>
              <a:xfrm>
                <a:off x="715341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82" name="Straight Connector 281"/>
              <p:cNvCxnSpPr/>
              <p:nvPr/>
            </p:nvCxnSpPr>
            <p:spPr>
              <a:xfrm>
                <a:off x="7276356" y="4027631"/>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a:stCxn id="281" idx="4"/>
                <a:endCxn id="285" idx="0"/>
              </p:cNvCxnSpPr>
              <p:nvPr/>
            </p:nvCxnSpPr>
            <p:spPr>
              <a:xfrm flipH="1">
                <a:off x="7194132" y="4027631"/>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4" name="Straight Connector 283"/>
              <p:cNvCxnSpPr>
                <a:stCxn id="279" idx="2"/>
                <a:endCxn id="281" idx="0"/>
              </p:cNvCxnSpPr>
              <p:nvPr/>
            </p:nvCxnSpPr>
            <p:spPr>
              <a:xfrm>
                <a:off x="7275502" y="3367112"/>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Rectangle 28"/>
              <p:cNvSpPr>
                <a:spLocks noChangeAspect="1" noChangeArrowheads="1"/>
              </p:cNvSpPr>
              <p:nvPr/>
            </p:nvSpPr>
            <p:spPr bwMode="auto">
              <a:xfrm>
                <a:off x="7130167" y="4318376"/>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86" name="Rectangle 28"/>
              <p:cNvSpPr>
                <a:spLocks noChangeAspect="1" noChangeArrowheads="1"/>
              </p:cNvSpPr>
              <p:nvPr/>
            </p:nvSpPr>
            <p:spPr bwMode="auto">
              <a:xfrm>
                <a:off x="7379284" y="4314421"/>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87" name="Oval 286"/>
              <p:cNvSpPr/>
              <p:nvPr/>
            </p:nvSpPr>
            <p:spPr>
              <a:xfrm>
                <a:off x="7636271" y="374050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88" name="Straight Connector 287"/>
              <p:cNvCxnSpPr/>
              <p:nvPr/>
            </p:nvCxnSpPr>
            <p:spPr>
              <a:xfrm>
                <a:off x="7759215" y="4026143"/>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a:stCxn id="287" idx="4"/>
                <a:endCxn id="291" idx="0"/>
              </p:cNvCxnSpPr>
              <p:nvPr/>
            </p:nvCxnSpPr>
            <p:spPr>
              <a:xfrm flipH="1">
                <a:off x="7676991" y="4026143"/>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0" name="Straight Connector 289"/>
              <p:cNvCxnSpPr>
                <a:endCxn id="287" idx="0"/>
              </p:cNvCxnSpPr>
              <p:nvPr/>
            </p:nvCxnSpPr>
            <p:spPr>
              <a:xfrm>
                <a:off x="7758361" y="3365624"/>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1" name="Rectangle 28"/>
              <p:cNvSpPr>
                <a:spLocks noChangeAspect="1" noChangeArrowheads="1"/>
              </p:cNvSpPr>
              <p:nvPr/>
            </p:nvSpPr>
            <p:spPr bwMode="auto">
              <a:xfrm>
                <a:off x="7613026" y="431688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292" name="Rectangle 28"/>
              <p:cNvSpPr>
                <a:spLocks noChangeAspect="1" noChangeArrowheads="1"/>
              </p:cNvSpPr>
              <p:nvPr/>
            </p:nvSpPr>
            <p:spPr bwMode="auto">
              <a:xfrm>
                <a:off x="7862143" y="431293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293" name="Oval 292"/>
              <p:cNvSpPr/>
              <p:nvPr/>
            </p:nvSpPr>
            <p:spPr>
              <a:xfrm>
                <a:off x="6395430" y="256645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294" name="Straight Connector 293"/>
              <p:cNvCxnSpPr>
                <a:stCxn id="293" idx="4"/>
                <a:endCxn id="297" idx="0"/>
              </p:cNvCxnSpPr>
              <p:nvPr/>
            </p:nvCxnSpPr>
            <p:spPr>
              <a:xfrm>
                <a:off x="6529437" y="2852095"/>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5" name="Straight Connector 294"/>
              <p:cNvCxnSpPr>
                <a:stCxn id="293" idx="4"/>
                <a:endCxn id="296" idx="0"/>
              </p:cNvCxnSpPr>
              <p:nvPr/>
            </p:nvCxnSpPr>
            <p:spPr>
              <a:xfrm flipH="1">
                <a:off x="6326219" y="2852095"/>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96" name="Rectangle 28"/>
              <p:cNvSpPr>
                <a:spLocks noChangeAspect="1" noChangeArrowheads="1"/>
              </p:cNvSpPr>
              <p:nvPr/>
            </p:nvSpPr>
            <p:spPr bwMode="auto">
              <a:xfrm>
                <a:off x="6262254" y="3149830"/>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297" name="Rectangle 28"/>
              <p:cNvSpPr>
                <a:spLocks noChangeAspect="1" noChangeArrowheads="1"/>
              </p:cNvSpPr>
              <p:nvPr/>
            </p:nvSpPr>
            <p:spPr bwMode="auto">
              <a:xfrm>
                <a:off x="6747277" y="31588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298" name="Oval 297"/>
              <p:cNvSpPr/>
              <p:nvPr/>
            </p:nvSpPr>
            <p:spPr>
              <a:xfrm>
                <a:off x="6204129" y="374015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299" name="Straight Connector 298"/>
              <p:cNvCxnSpPr/>
              <p:nvPr/>
            </p:nvCxnSpPr>
            <p:spPr>
              <a:xfrm>
                <a:off x="6327073" y="4025793"/>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298" idx="4"/>
                <a:endCxn id="302" idx="0"/>
              </p:cNvCxnSpPr>
              <p:nvPr/>
            </p:nvCxnSpPr>
            <p:spPr>
              <a:xfrm flipH="1">
                <a:off x="6244849" y="4025793"/>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1" name="Straight Connector 300"/>
              <p:cNvCxnSpPr>
                <a:stCxn id="296" idx="2"/>
                <a:endCxn id="298" idx="0"/>
              </p:cNvCxnSpPr>
              <p:nvPr/>
            </p:nvCxnSpPr>
            <p:spPr>
              <a:xfrm>
                <a:off x="6326219" y="3365274"/>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2" name="Rectangle 28"/>
              <p:cNvSpPr>
                <a:spLocks noChangeAspect="1" noChangeArrowheads="1"/>
              </p:cNvSpPr>
              <p:nvPr/>
            </p:nvSpPr>
            <p:spPr bwMode="auto">
              <a:xfrm>
                <a:off x="6180884" y="4316538"/>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303" name="Rectangle 28"/>
              <p:cNvSpPr>
                <a:spLocks noChangeAspect="1" noChangeArrowheads="1"/>
              </p:cNvSpPr>
              <p:nvPr/>
            </p:nvSpPr>
            <p:spPr bwMode="auto">
              <a:xfrm>
                <a:off x="6430001" y="4312583"/>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304" name="Oval 303"/>
              <p:cNvSpPr/>
              <p:nvPr/>
            </p:nvSpPr>
            <p:spPr>
              <a:xfrm>
                <a:off x="6686988" y="373866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305" name="Straight Connector 304"/>
              <p:cNvCxnSpPr/>
              <p:nvPr/>
            </p:nvCxnSpPr>
            <p:spPr>
              <a:xfrm>
                <a:off x="6809932" y="4024305"/>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304" idx="4"/>
                <a:endCxn id="308" idx="0"/>
              </p:cNvCxnSpPr>
              <p:nvPr/>
            </p:nvCxnSpPr>
            <p:spPr>
              <a:xfrm flipH="1">
                <a:off x="6727708" y="4024305"/>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a:endCxn id="304" idx="0"/>
              </p:cNvCxnSpPr>
              <p:nvPr/>
            </p:nvCxnSpPr>
            <p:spPr>
              <a:xfrm>
                <a:off x="6809078" y="3363786"/>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08" name="Rectangle 28"/>
              <p:cNvSpPr>
                <a:spLocks noChangeAspect="1" noChangeArrowheads="1"/>
              </p:cNvSpPr>
              <p:nvPr/>
            </p:nvSpPr>
            <p:spPr bwMode="auto">
              <a:xfrm>
                <a:off x="6663743" y="4315050"/>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309" name="Rectangle 28"/>
              <p:cNvSpPr>
                <a:spLocks noChangeAspect="1" noChangeArrowheads="1"/>
              </p:cNvSpPr>
              <p:nvPr/>
            </p:nvSpPr>
            <p:spPr bwMode="auto">
              <a:xfrm>
                <a:off x="6912860" y="431109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310" name="Group 309"/>
            <p:cNvGrpSpPr/>
            <p:nvPr/>
          </p:nvGrpSpPr>
          <p:grpSpPr>
            <a:xfrm>
              <a:off x="861659" y="4396222"/>
              <a:ext cx="1127568" cy="1926947"/>
              <a:chOff x="715967" y="2568290"/>
              <a:chExt cx="1127568" cy="1926947"/>
            </a:xfrm>
          </p:grpSpPr>
          <p:sp>
            <p:nvSpPr>
              <p:cNvPr id="311" name="Oval 310"/>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12" name="Straight Connector 311"/>
              <p:cNvCxnSpPr>
                <a:stCxn id="311" idx="4"/>
                <a:endCxn id="316"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Straight Connector 312"/>
              <p:cNvCxnSpPr>
                <a:stCxn id="311" idx="4"/>
                <a:endCxn id="315"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4" name="Straight Connector 313"/>
              <p:cNvCxnSpPr>
                <a:endCxn id="317"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15"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16"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17" name="Oval 316"/>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18" name="Straight Connector 317"/>
              <p:cNvCxnSpPr>
                <a:stCxn id="317" idx="4"/>
                <a:endCxn id="321"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9" name="Straight Connector 318"/>
              <p:cNvCxnSpPr>
                <a:stCxn id="317" idx="4"/>
                <a:endCxn id="320"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0"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21"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22" name="Oval 321"/>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23" name="Straight Connector 322"/>
              <p:cNvCxnSpPr>
                <a:stCxn id="315" idx="2"/>
                <a:endCxn id="322"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4" name="Straight Connector 323"/>
              <p:cNvCxnSpPr>
                <a:endCxn id="327"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5" name="Straight Connector 324"/>
              <p:cNvCxnSpPr>
                <a:endCxn id="326"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6"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27"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28" name="Straight Connector 327"/>
              <p:cNvCxnSpPr>
                <a:endCxn id="329"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29" name="Oval 328"/>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30" name="Straight Connector 329"/>
              <p:cNvCxnSpPr>
                <a:stCxn id="329" idx="4"/>
                <a:endCxn id="333"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Straight Connector 330"/>
              <p:cNvCxnSpPr>
                <a:stCxn id="329" idx="4"/>
                <a:endCxn id="332"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2"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33"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34" name="Oval 333"/>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35" name="Straight Connector 334"/>
              <p:cNvCxnSpPr>
                <a:endCxn id="334"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Straight Connector 335"/>
              <p:cNvCxnSpPr>
                <a:endCxn id="339"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Straight Connector 336"/>
              <p:cNvCxnSpPr>
                <a:endCxn id="338"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38"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39"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sp>
          <p:nvSpPr>
            <p:cNvPr id="340" name="Oval 339"/>
            <p:cNvSpPr/>
            <p:nvPr/>
          </p:nvSpPr>
          <p:spPr>
            <a:xfrm>
              <a:off x="2410440" y="440475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41" name="Straight Connector 340"/>
            <p:cNvCxnSpPr>
              <a:stCxn id="340" idx="4"/>
              <a:endCxn id="345" idx="0"/>
            </p:cNvCxnSpPr>
            <p:nvPr/>
          </p:nvCxnSpPr>
          <p:spPr>
            <a:xfrm>
              <a:off x="2544447" y="4690402"/>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4" name="Rectangle 28"/>
            <p:cNvSpPr>
              <a:spLocks noChangeAspect="1" noChangeArrowheads="1"/>
            </p:cNvSpPr>
            <p:nvPr/>
          </p:nvSpPr>
          <p:spPr bwMode="auto">
            <a:xfrm>
              <a:off x="2198417" y="499899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45" name="Rectangle 28"/>
            <p:cNvSpPr>
              <a:spLocks noChangeAspect="1" noChangeArrowheads="1"/>
            </p:cNvSpPr>
            <p:nvPr/>
          </p:nvSpPr>
          <p:spPr bwMode="auto">
            <a:xfrm>
              <a:off x="2762287" y="499899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46" name="Oval 345"/>
            <p:cNvSpPr/>
            <p:nvPr/>
          </p:nvSpPr>
          <p:spPr>
            <a:xfrm>
              <a:off x="1988345" y="55784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48" name="Straight Connector 347"/>
            <p:cNvCxnSpPr>
              <a:stCxn id="346" idx="4"/>
              <a:endCxn id="349" idx="0"/>
            </p:cNvCxnSpPr>
            <p:nvPr/>
          </p:nvCxnSpPr>
          <p:spPr>
            <a:xfrm flipH="1">
              <a:off x="2047325" y="586410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49" name="Rectangle 28"/>
            <p:cNvSpPr>
              <a:spLocks noChangeAspect="1" noChangeArrowheads="1"/>
            </p:cNvSpPr>
            <p:nvPr/>
          </p:nvSpPr>
          <p:spPr bwMode="auto">
            <a:xfrm>
              <a:off x="1983360" y="60979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50" name="Rectangle 28"/>
            <p:cNvSpPr>
              <a:spLocks noChangeAspect="1" noChangeArrowheads="1"/>
            </p:cNvSpPr>
            <p:nvPr/>
          </p:nvSpPr>
          <p:spPr bwMode="auto">
            <a:xfrm>
              <a:off x="2137744" y="609985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51" name="Oval 350"/>
            <p:cNvSpPr/>
            <p:nvPr/>
          </p:nvSpPr>
          <p:spPr>
            <a:xfrm>
              <a:off x="2265673" y="557845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53" name="Straight Connector 352"/>
            <p:cNvCxnSpPr>
              <a:endCxn id="356" idx="0"/>
            </p:cNvCxnSpPr>
            <p:nvPr/>
          </p:nvCxnSpPr>
          <p:spPr>
            <a:xfrm>
              <a:off x="2407592" y="586053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55" name="Rectangle 28"/>
            <p:cNvSpPr>
              <a:spLocks noChangeAspect="1" noChangeArrowheads="1"/>
            </p:cNvSpPr>
            <p:nvPr/>
          </p:nvSpPr>
          <p:spPr bwMode="auto">
            <a:xfrm>
              <a:off x="2278981" y="610708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56" name="Rectangle 28"/>
            <p:cNvSpPr>
              <a:spLocks noChangeAspect="1" noChangeArrowheads="1"/>
            </p:cNvSpPr>
            <p:nvPr/>
          </p:nvSpPr>
          <p:spPr bwMode="auto">
            <a:xfrm>
              <a:off x="2422984" y="609629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57" name="Straight Connector 356"/>
            <p:cNvCxnSpPr>
              <a:endCxn id="358" idx="0"/>
            </p:cNvCxnSpPr>
            <p:nvPr/>
          </p:nvCxnSpPr>
          <p:spPr>
            <a:xfrm flipH="1">
              <a:off x="2682367" y="5221792"/>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58" name="Oval 357"/>
            <p:cNvSpPr/>
            <p:nvPr/>
          </p:nvSpPr>
          <p:spPr>
            <a:xfrm>
              <a:off x="2548360" y="558763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59" name="Straight Connector 358"/>
            <p:cNvCxnSpPr>
              <a:stCxn id="358" idx="4"/>
              <a:endCxn id="362" idx="0"/>
            </p:cNvCxnSpPr>
            <p:nvPr/>
          </p:nvCxnSpPr>
          <p:spPr>
            <a:xfrm>
              <a:off x="2682367" y="587327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Straight Connector 359"/>
            <p:cNvCxnSpPr>
              <a:stCxn id="358" idx="4"/>
              <a:endCxn id="361" idx="0"/>
            </p:cNvCxnSpPr>
            <p:nvPr/>
          </p:nvCxnSpPr>
          <p:spPr>
            <a:xfrm flipH="1">
              <a:off x="2607340" y="587327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1" name="Rectangle 28"/>
            <p:cNvSpPr>
              <a:spLocks noChangeAspect="1" noChangeArrowheads="1"/>
            </p:cNvSpPr>
            <p:nvPr/>
          </p:nvSpPr>
          <p:spPr bwMode="auto">
            <a:xfrm>
              <a:off x="2543375" y="610708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62" name="Rectangle 28"/>
            <p:cNvSpPr>
              <a:spLocks noChangeAspect="1" noChangeArrowheads="1"/>
            </p:cNvSpPr>
            <p:nvPr/>
          </p:nvSpPr>
          <p:spPr bwMode="auto">
            <a:xfrm>
              <a:off x="2697759" y="61090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63" name="Oval 362"/>
            <p:cNvSpPr/>
            <p:nvPr/>
          </p:nvSpPr>
          <p:spPr>
            <a:xfrm>
              <a:off x="2825688" y="558763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64" name="Straight Connector 363"/>
            <p:cNvCxnSpPr>
              <a:endCxn id="363" idx="0"/>
            </p:cNvCxnSpPr>
            <p:nvPr/>
          </p:nvCxnSpPr>
          <p:spPr>
            <a:xfrm>
              <a:off x="2822397" y="5223618"/>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endCxn id="368" idx="0"/>
            </p:cNvCxnSpPr>
            <p:nvPr/>
          </p:nvCxnSpPr>
          <p:spPr>
            <a:xfrm>
              <a:off x="2967607" y="5869717"/>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endCxn id="367" idx="0"/>
            </p:cNvCxnSpPr>
            <p:nvPr/>
          </p:nvCxnSpPr>
          <p:spPr>
            <a:xfrm flipH="1">
              <a:off x="2902961" y="5882458"/>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67" name="Rectangle 28"/>
            <p:cNvSpPr>
              <a:spLocks noChangeAspect="1" noChangeArrowheads="1"/>
            </p:cNvSpPr>
            <p:nvPr/>
          </p:nvSpPr>
          <p:spPr bwMode="auto">
            <a:xfrm>
              <a:off x="2838996" y="61162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68" name="Rectangle 28"/>
            <p:cNvSpPr>
              <a:spLocks noChangeAspect="1" noChangeArrowheads="1"/>
            </p:cNvSpPr>
            <p:nvPr/>
          </p:nvSpPr>
          <p:spPr bwMode="auto">
            <a:xfrm>
              <a:off x="2982999" y="610547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nvGrpSpPr>
            <p:cNvPr id="369" name="Group 368"/>
            <p:cNvGrpSpPr/>
            <p:nvPr/>
          </p:nvGrpSpPr>
          <p:grpSpPr>
            <a:xfrm>
              <a:off x="3129304" y="4416418"/>
              <a:ext cx="1127568" cy="1926947"/>
              <a:chOff x="715967" y="2568290"/>
              <a:chExt cx="1127568" cy="1926947"/>
            </a:xfrm>
          </p:grpSpPr>
          <p:sp>
            <p:nvSpPr>
              <p:cNvPr id="370" name="Oval 369"/>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371" name="Straight Connector 370"/>
              <p:cNvCxnSpPr>
                <a:stCxn id="370" idx="4"/>
                <a:endCxn id="375"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a:stCxn id="370" idx="4"/>
                <a:endCxn id="374"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a:endCxn id="376"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4"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75"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76" name="Oval 375"/>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77" name="Straight Connector 376"/>
              <p:cNvCxnSpPr>
                <a:stCxn id="376" idx="4"/>
                <a:endCxn id="380"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8" name="Straight Connector 377"/>
              <p:cNvCxnSpPr>
                <a:stCxn id="376" idx="4"/>
                <a:endCxn id="379"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79"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80"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81" name="Oval 380"/>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82" name="Straight Connector 381"/>
              <p:cNvCxnSpPr>
                <a:stCxn id="374" idx="2"/>
                <a:endCxn id="381"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a:endCxn id="386"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4" name="Straight Connector 383"/>
              <p:cNvCxnSpPr>
                <a:endCxn id="385"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5"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86"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387" name="Straight Connector 386"/>
              <p:cNvCxnSpPr>
                <a:endCxn id="388"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389" name="Straight Connector 388"/>
              <p:cNvCxnSpPr>
                <a:stCxn id="388" idx="4"/>
                <a:endCxn id="392"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Straight Connector 389"/>
              <p:cNvCxnSpPr>
                <a:stCxn id="388" idx="4"/>
                <a:endCxn id="391"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1"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92"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393" name="Oval 392"/>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394" name="Straight Connector 393"/>
              <p:cNvCxnSpPr>
                <a:endCxn id="393"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a:endCxn id="398"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6" name="Straight Connector 395"/>
              <p:cNvCxnSpPr>
                <a:endCxn id="397"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397"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398"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grpSp>
          <p:nvGrpSpPr>
            <p:cNvPr id="399" name="Group 398"/>
            <p:cNvGrpSpPr/>
            <p:nvPr/>
          </p:nvGrpSpPr>
          <p:grpSpPr>
            <a:xfrm>
              <a:off x="4251005" y="4424955"/>
              <a:ext cx="1127568" cy="1926947"/>
              <a:chOff x="715967" y="2568290"/>
              <a:chExt cx="1127568" cy="1926947"/>
            </a:xfrm>
          </p:grpSpPr>
          <p:sp>
            <p:nvSpPr>
              <p:cNvPr id="400" name="Oval 399"/>
              <p:cNvSpPr/>
              <p:nvPr/>
            </p:nvSpPr>
            <p:spPr>
              <a:xfrm>
                <a:off x="1143047" y="2568290"/>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cxnSp>
            <p:nvCxnSpPr>
              <p:cNvPr id="401" name="Straight Connector 400"/>
              <p:cNvCxnSpPr>
                <a:stCxn id="400" idx="4"/>
                <a:endCxn id="405" idx="0"/>
              </p:cNvCxnSpPr>
              <p:nvPr/>
            </p:nvCxnSpPr>
            <p:spPr>
              <a:xfrm>
                <a:off x="1277054" y="2853933"/>
                <a:ext cx="28180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Straight Connector 401"/>
              <p:cNvCxnSpPr>
                <a:stCxn id="400" idx="4"/>
                <a:endCxn id="404" idx="0"/>
              </p:cNvCxnSpPr>
              <p:nvPr/>
            </p:nvCxnSpPr>
            <p:spPr>
              <a:xfrm flipH="1">
                <a:off x="994989" y="2853933"/>
                <a:ext cx="282065" cy="30859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3" name="Straight Connector 402"/>
              <p:cNvCxnSpPr>
                <a:endCxn id="406" idx="0"/>
              </p:cNvCxnSpPr>
              <p:nvPr/>
            </p:nvCxnSpPr>
            <p:spPr>
              <a:xfrm flipH="1">
                <a:off x="854959" y="3376144"/>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4" name="Rectangle 28"/>
              <p:cNvSpPr>
                <a:spLocks noChangeAspect="1" noChangeArrowheads="1"/>
              </p:cNvSpPr>
              <p:nvPr/>
            </p:nvSpPr>
            <p:spPr bwMode="auto">
              <a:xfrm>
                <a:off x="93102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05" name="Rectangle 28"/>
              <p:cNvSpPr>
                <a:spLocks noChangeAspect="1" noChangeArrowheads="1"/>
              </p:cNvSpPr>
              <p:nvPr/>
            </p:nvSpPr>
            <p:spPr bwMode="auto">
              <a:xfrm>
                <a:off x="1494894" y="316252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06" name="Oval 405"/>
              <p:cNvSpPr/>
              <p:nvPr/>
            </p:nvSpPr>
            <p:spPr>
              <a:xfrm>
                <a:off x="720952"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407" name="Straight Connector 406"/>
              <p:cNvCxnSpPr>
                <a:stCxn id="406" idx="4"/>
                <a:endCxn id="410" idx="0"/>
              </p:cNvCxnSpPr>
              <p:nvPr/>
            </p:nvCxnSpPr>
            <p:spPr>
              <a:xfrm>
                <a:off x="854959" y="4027631"/>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8" name="Straight Connector 407"/>
              <p:cNvCxnSpPr>
                <a:stCxn id="406" idx="4"/>
                <a:endCxn id="409" idx="0"/>
              </p:cNvCxnSpPr>
              <p:nvPr/>
            </p:nvCxnSpPr>
            <p:spPr>
              <a:xfrm flipH="1">
                <a:off x="779932" y="4027631"/>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09" name="Rectangle 28"/>
              <p:cNvSpPr>
                <a:spLocks noChangeAspect="1" noChangeArrowheads="1"/>
              </p:cNvSpPr>
              <p:nvPr/>
            </p:nvSpPr>
            <p:spPr bwMode="auto">
              <a:xfrm>
                <a:off x="715967" y="426143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10" name="Rectangle 28"/>
              <p:cNvSpPr>
                <a:spLocks noChangeAspect="1" noChangeArrowheads="1"/>
              </p:cNvSpPr>
              <p:nvPr/>
            </p:nvSpPr>
            <p:spPr bwMode="auto">
              <a:xfrm>
                <a:off x="870351" y="4263387"/>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11" name="Oval 410"/>
              <p:cNvSpPr/>
              <p:nvPr/>
            </p:nvSpPr>
            <p:spPr>
              <a:xfrm>
                <a:off x="998280" y="37419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412" name="Straight Connector 411"/>
              <p:cNvCxnSpPr>
                <a:stCxn id="404" idx="2"/>
                <a:endCxn id="411" idx="0"/>
              </p:cNvCxnSpPr>
              <p:nvPr/>
            </p:nvCxnSpPr>
            <p:spPr>
              <a:xfrm>
                <a:off x="994989" y="3377970"/>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a:endCxn id="416" idx="0"/>
              </p:cNvCxnSpPr>
              <p:nvPr/>
            </p:nvCxnSpPr>
            <p:spPr>
              <a:xfrm>
                <a:off x="1140199" y="4024069"/>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4" name="Straight Connector 413"/>
              <p:cNvCxnSpPr>
                <a:endCxn id="415" idx="0"/>
              </p:cNvCxnSpPr>
              <p:nvPr/>
            </p:nvCxnSpPr>
            <p:spPr>
              <a:xfrm flipH="1">
                <a:off x="1075553"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5" name="Rectangle 28"/>
              <p:cNvSpPr>
                <a:spLocks noChangeAspect="1" noChangeArrowheads="1"/>
              </p:cNvSpPr>
              <p:nvPr/>
            </p:nvSpPr>
            <p:spPr bwMode="auto">
              <a:xfrm>
                <a:off x="1011588"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16" name="Rectangle 28"/>
              <p:cNvSpPr>
                <a:spLocks noChangeAspect="1" noChangeArrowheads="1"/>
              </p:cNvSpPr>
              <p:nvPr/>
            </p:nvSpPr>
            <p:spPr bwMode="auto">
              <a:xfrm>
                <a:off x="1155591" y="4259825"/>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cxnSp>
            <p:nvCxnSpPr>
              <p:cNvPr id="417" name="Straight Connector 416"/>
              <p:cNvCxnSpPr>
                <a:endCxn id="418" idx="0"/>
              </p:cNvCxnSpPr>
              <p:nvPr/>
            </p:nvCxnSpPr>
            <p:spPr>
              <a:xfrm flipH="1">
                <a:off x="1414974" y="3385323"/>
                <a:ext cx="151037" cy="36584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18" name="Oval 417"/>
              <p:cNvSpPr/>
              <p:nvPr/>
            </p:nvSpPr>
            <p:spPr>
              <a:xfrm>
                <a:off x="1280967"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419" name="Straight Connector 418"/>
              <p:cNvCxnSpPr>
                <a:stCxn id="418" idx="4"/>
                <a:endCxn id="422" idx="0"/>
              </p:cNvCxnSpPr>
              <p:nvPr/>
            </p:nvCxnSpPr>
            <p:spPr>
              <a:xfrm>
                <a:off x="1414974" y="4036810"/>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0" name="Straight Connector 419"/>
              <p:cNvCxnSpPr>
                <a:stCxn id="418" idx="4"/>
                <a:endCxn id="421" idx="0"/>
              </p:cNvCxnSpPr>
              <p:nvPr/>
            </p:nvCxnSpPr>
            <p:spPr>
              <a:xfrm flipH="1">
                <a:off x="1339947" y="4036810"/>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1" name="Rectangle 28"/>
              <p:cNvSpPr>
                <a:spLocks noChangeAspect="1" noChangeArrowheads="1"/>
              </p:cNvSpPr>
              <p:nvPr/>
            </p:nvSpPr>
            <p:spPr bwMode="auto">
              <a:xfrm>
                <a:off x="1275982" y="427061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22" name="Rectangle 28"/>
              <p:cNvSpPr>
                <a:spLocks noChangeAspect="1" noChangeArrowheads="1"/>
              </p:cNvSpPr>
              <p:nvPr/>
            </p:nvSpPr>
            <p:spPr bwMode="auto">
              <a:xfrm>
                <a:off x="1430366" y="427256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23" name="Oval 422"/>
              <p:cNvSpPr/>
              <p:nvPr/>
            </p:nvSpPr>
            <p:spPr>
              <a:xfrm>
                <a:off x="1558295" y="375116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cxnSp>
            <p:nvCxnSpPr>
              <p:cNvPr id="424" name="Straight Connector 423"/>
              <p:cNvCxnSpPr>
                <a:endCxn id="423" idx="0"/>
              </p:cNvCxnSpPr>
              <p:nvPr/>
            </p:nvCxnSpPr>
            <p:spPr>
              <a:xfrm>
                <a:off x="1555004" y="3387149"/>
                <a:ext cx="137298" cy="364018"/>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5" name="Straight Connector 424"/>
              <p:cNvCxnSpPr>
                <a:endCxn id="428" idx="0"/>
              </p:cNvCxnSpPr>
              <p:nvPr/>
            </p:nvCxnSpPr>
            <p:spPr>
              <a:xfrm>
                <a:off x="1700214" y="4033248"/>
                <a:ext cx="79357" cy="23575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6" name="Straight Connector 425"/>
              <p:cNvCxnSpPr>
                <a:endCxn id="427" idx="0"/>
              </p:cNvCxnSpPr>
              <p:nvPr/>
            </p:nvCxnSpPr>
            <p:spPr>
              <a:xfrm flipH="1">
                <a:off x="1635568" y="4045989"/>
                <a:ext cx="75027" cy="233804"/>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27" name="Rectangle 28"/>
              <p:cNvSpPr>
                <a:spLocks noChangeAspect="1" noChangeArrowheads="1"/>
              </p:cNvSpPr>
              <p:nvPr/>
            </p:nvSpPr>
            <p:spPr bwMode="auto">
              <a:xfrm>
                <a:off x="1571603" y="4279793"/>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28" name="Rectangle 28"/>
              <p:cNvSpPr>
                <a:spLocks noChangeAspect="1" noChangeArrowheads="1"/>
              </p:cNvSpPr>
              <p:nvPr/>
            </p:nvSpPr>
            <p:spPr bwMode="auto">
              <a:xfrm>
                <a:off x="1715606" y="426900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grpSp>
        <p:sp>
          <p:nvSpPr>
            <p:cNvPr id="429" name="Oval 428"/>
            <p:cNvSpPr/>
            <p:nvPr/>
          </p:nvSpPr>
          <p:spPr>
            <a:xfrm>
              <a:off x="6617689" y="439438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430" name="Straight Connector 429"/>
            <p:cNvCxnSpPr>
              <a:stCxn id="429" idx="4"/>
              <a:endCxn id="433" idx="0"/>
            </p:cNvCxnSpPr>
            <p:nvPr/>
          </p:nvCxnSpPr>
          <p:spPr>
            <a:xfrm>
              <a:off x="6751696" y="4680027"/>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2" name="Rectangle 28"/>
            <p:cNvSpPr>
              <a:spLocks noChangeAspect="1" noChangeArrowheads="1"/>
            </p:cNvSpPr>
            <p:nvPr/>
          </p:nvSpPr>
          <p:spPr bwMode="auto">
            <a:xfrm>
              <a:off x="6484513" y="4977762"/>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33" name="Rectangle 28"/>
            <p:cNvSpPr>
              <a:spLocks noChangeAspect="1" noChangeArrowheads="1"/>
            </p:cNvSpPr>
            <p:nvPr/>
          </p:nvSpPr>
          <p:spPr bwMode="auto">
            <a:xfrm>
              <a:off x="6969536" y="498679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34" name="Oval 433"/>
            <p:cNvSpPr/>
            <p:nvPr/>
          </p:nvSpPr>
          <p:spPr>
            <a:xfrm>
              <a:off x="6426388" y="5568082"/>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36" name="Straight Connector 435"/>
            <p:cNvCxnSpPr>
              <a:stCxn id="434" idx="4"/>
              <a:endCxn id="438" idx="0"/>
            </p:cNvCxnSpPr>
            <p:nvPr/>
          </p:nvCxnSpPr>
          <p:spPr>
            <a:xfrm flipH="1">
              <a:off x="6467108" y="5853725"/>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38" name="Rectangle 28"/>
            <p:cNvSpPr>
              <a:spLocks noChangeAspect="1" noChangeArrowheads="1"/>
            </p:cNvSpPr>
            <p:nvPr/>
          </p:nvSpPr>
          <p:spPr bwMode="auto">
            <a:xfrm>
              <a:off x="6403143" y="6144470"/>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39" name="Rectangle 28"/>
            <p:cNvSpPr>
              <a:spLocks noChangeAspect="1" noChangeArrowheads="1"/>
            </p:cNvSpPr>
            <p:nvPr/>
          </p:nvSpPr>
          <p:spPr bwMode="auto">
            <a:xfrm>
              <a:off x="6652260" y="6140515"/>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40" name="Oval 439"/>
            <p:cNvSpPr/>
            <p:nvPr/>
          </p:nvSpPr>
          <p:spPr>
            <a:xfrm>
              <a:off x="6909247" y="556659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41" name="Straight Connector 440"/>
            <p:cNvCxnSpPr/>
            <p:nvPr/>
          </p:nvCxnSpPr>
          <p:spPr>
            <a:xfrm>
              <a:off x="7032191" y="5852237"/>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Straight Connector 441"/>
            <p:cNvCxnSpPr>
              <a:stCxn id="440" idx="4"/>
              <a:endCxn id="444" idx="0"/>
            </p:cNvCxnSpPr>
            <p:nvPr/>
          </p:nvCxnSpPr>
          <p:spPr>
            <a:xfrm flipH="1">
              <a:off x="6949967" y="5852237"/>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3" name="Straight Connector 442"/>
            <p:cNvCxnSpPr>
              <a:endCxn id="440" idx="0"/>
            </p:cNvCxnSpPr>
            <p:nvPr/>
          </p:nvCxnSpPr>
          <p:spPr>
            <a:xfrm>
              <a:off x="7031337" y="5191718"/>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4" name="Rectangle 28"/>
            <p:cNvSpPr>
              <a:spLocks noChangeAspect="1" noChangeArrowheads="1"/>
            </p:cNvSpPr>
            <p:nvPr/>
          </p:nvSpPr>
          <p:spPr bwMode="auto">
            <a:xfrm>
              <a:off x="6886002" y="614298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45" name="Rectangle 28"/>
            <p:cNvSpPr>
              <a:spLocks noChangeAspect="1" noChangeArrowheads="1"/>
            </p:cNvSpPr>
            <p:nvPr/>
          </p:nvSpPr>
          <p:spPr bwMode="auto">
            <a:xfrm>
              <a:off x="7135119" y="613902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46" name="Oval 445"/>
            <p:cNvSpPr/>
            <p:nvPr/>
          </p:nvSpPr>
          <p:spPr>
            <a:xfrm>
              <a:off x="5668406" y="439254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cxnSp>
          <p:nvCxnSpPr>
            <p:cNvPr id="447" name="Straight Connector 446"/>
            <p:cNvCxnSpPr>
              <a:stCxn id="446" idx="4"/>
              <a:endCxn id="450" idx="0"/>
            </p:cNvCxnSpPr>
            <p:nvPr/>
          </p:nvCxnSpPr>
          <p:spPr>
            <a:xfrm>
              <a:off x="5802413" y="4678189"/>
              <a:ext cx="281805" cy="306767"/>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8" name="Straight Connector 447"/>
            <p:cNvCxnSpPr>
              <a:stCxn id="446" idx="4"/>
              <a:endCxn id="449" idx="0"/>
            </p:cNvCxnSpPr>
            <p:nvPr/>
          </p:nvCxnSpPr>
          <p:spPr>
            <a:xfrm flipH="1">
              <a:off x="5599195" y="4678189"/>
              <a:ext cx="203218" cy="29773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49" name="Rectangle 28"/>
            <p:cNvSpPr>
              <a:spLocks noChangeAspect="1" noChangeArrowheads="1"/>
            </p:cNvSpPr>
            <p:nvPr/>
          </p:nvSpPr>
          <p:spPr bwMode="auto">
            <a:xfrm>
              <a:off x="5535230" y="4975924"/>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0</a:t>
              </a:r>
            </a:p>
          </p:txBody>
        </p:sp>
        <p:sp>
          <p:nvSpPr>
            <p:cNvPr id="450" name="Rectangle 28"/>
            <p:cNvSpPr>
              <a:spLocks noChangeAspect="1" noChangeArrowheads="1"/>
            </p:cNvSpPr>
            <p:nvPr/>
          </p:nvSpPr>
          <p:spPr bwMode="auto">
            <a:xfrm>
              <a:off x="6020253" y="4984956"/>
              <a:ext cx="127929" cy="215444"/>
            </a:xfrm>
            <a:prstGeom prst="rect">
              <a:avLst/>
            </a:prstGeom>
            <a:solidFill>
              <a:srgbClr val="FFCC00"/>
            </a:solidFill>
            <a:ln w="9525">
              <a:solidFill>
                <a:schemeClr val="tx1"/>
              </a:solidFill>
              <a:miter lim="800000"/>
              <a:headEnd/>
              <a:tailEnd/>
            </a:ln>
          </p:spPr>
          <p:txBody>
            <a:bodyPr wrap="none" lIns="18288" tIns="0" rIns="18288" bIns="0" anchor="ctr">
              <a:spAutoFit/>
            </a:bodyPr>
            <a:lstStyle/>
            <a:p>
              <a:pPr algn="ctr" eaLnBrk="1" hangingPunct="1"/>
              <a:r>
                <a:rPr lang="en-US" sz="1400" b="1" dirty="0">
                  <a:cs typeface="Arial" charset="0"/>
                </a:rPr>
                <a:t>1</a:t>
              </a:r>
            </a:p>
          </p:txBody>
        </p:sp>
        <p:sp>
          <p:nvSpPr>
            <p:cNvPr id="451" name="Oval 450"/>
            <p:cNvSpPr/>
            <p:nvPr/>
          </p:nvSpPr>
          <p:spPr>
            <a:xfrm>
              <a:off x="5477105" y="5566244"/>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52" name="Straight Connector 451"/>
            <p:cNvCxnSpPr/>
            <p:nvPr/>
          </p:nvCxnSpPr>
          <p:spPr>
            <a:xfrm>
              <a:off x="5600049" y="5851887"/>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3" name="Straight Connector 452"/>
            <p:cNvCxnSpPr>
              <a:stCxn id="451" idx="4"/>
              <a:endCxn id="455" idx="0"/>
            </p:cNvCxnSpPr>
            <p:nvPr/>
          </p:nvCxnSpPr>
          <p:spPr>
            <a:xfrm flipH="1">
              <a:off x="5517825" y="5851887"/>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Straight Connector 453"/>
            <p:cNvCxnSpPr>
              <a:stCxn id="449" idx="2"/>
              <a:endCxn id="451" idx="0"/>
            </p:cNvCxnSpPr>
            <p:nvPr/>
          </p:nvCxnSpPr>
          <p:spPr>
            <a:xfrm>
              <a:off x="5599195" y="5191368"/>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55" name="Rectangle 28"/>
            <p:cNvSpPr>
              <a:spLocks noChangeAspect="1" noChangeArrowheads="1"/>
            </p:cNvSpPr>
            <p:nvPr/>
          </p:nvSpPr>
          <p:spPr bwMode="auto">
            <a:xfrm>
              <a:off x="5453860" y="6142632"/>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56" name="Rectangle 28"/>
            <p:cNvSpPr>
              <a:spLocks noChangeAspect="1" noChangeArrowheads="1"/>
            </p:cNvSpPr>
            <p:nvPr/>
          </p:nvSpPr>
          <p:spPr bwMode="auto">
            <a:xfrm>
              <a:off x="5702977" y="6138677"/>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sp>
          <p:nvSpPr>
            <p:cNvPr id="457" name="Oval 456"/>
            <p:cNvSpPr/>
            <p:nvPr/>
          </p:nvSpPr>
          <p:spPr>
            <a:xfrm>
              <a:off x="5959964" y="5564756"/>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lIns="9144" tIns="9144" rIns="9144" bIns="9144" anchor="ctr">
              <a:spAutoFit/>
            </a:bodyPr>
            <a:lstStyle/>
            <a:p>
              <a:pPr algn="ctr">
                <a:defRPr/>
              </a:pPr>
              <a:r>
                <a:rPr lang="en-US" sz="1200" dirty="0">
                  <a:solidFill>
                    <a:schemeClr val="tx1"/>
                  </a:solidFill>
                </a:rPr>
                <a:t>G</a:t>
              </a:r>
            </a:p>
          </p:txBody>
        </p:sp>
        <p:cxnSp>
          <p:nvCxnSpPr>
            <p:cNvPr id="458" name="Straight Connector 457"/>
            <p:cNvCxnSpPr/>
            <p:nvPr/>
          </p:nvCxnSpPr>
          <p:spPr>
            <a:xfrm>
              <a:off x="6082908" y="5850399"/>
              <a:ext cx="155830" cy="28679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57" idx="4"/>
              <a:endCxn id="461" idx="0"/>
            </p:cNvCxnSpPr>
            <p:nvPr/>
          </p:nvCxnSpPr>
          <p:spPr>
            <a:xfrm flipH="1">
              <a:off x="6000684" y="5850399"/>
              <a:ext cx="93287" cy="29074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0" name="Straight Connector 459"/>
            <p:cNvCxnSpPr>
              <a:endCxn id="457" idx="0"/>
            </p:cNvCxnSpPr>
            <p:nvPr/>
          </p:nvCxnSpPr>
          <p:spPr>
            <a:xfrm>
              <a:off x="6082054" y="5189880"/>
              <a:ext cx="11917" cy="374876"/>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461" name="Rectangle 28"/>
            <p:cNvSpPr>
              <a:spLocks noChangeAspect="1" noChangeArrowheads="1"/>
            </p:cNvSpPr>
            <p:nvPr/>
          </p:nvSpPr>
          <p:spPr bwMode="auto">
            <a:xfrm>
              <a:off x="5936719" y="6141144"/>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0</a:t>
              </a:r>
            </a:p>
          </p:txBody>
        </p:sp>
        <p:sp>
          <p:nvSpPr>
            <p:cNvPr id="462" name="Rectangle 28"/>
            <p:cNvSpPr>
              <a:spLocks noChangeAspect="1" noChangeArrowheads="1"/>
            </p:cNvSpPr>
            <p:nvPr/>
          </p:nvSpPr>
          <p:spPr bwMode="auto">
            <a:xfrm>
              <a:off x="6185836" y="6137189"/>
              <a:ext cx="127929" cy="215444"/>
            </a:xfrm>
            <a:prstGeom prst="rect">
              <a:avLst/>
            </a:prstGeom>
            <a:solidFill>
              <a:srgbClr val="FFCC00"/>
            </a:solidFill>
            <a:ln w="9525">
              <a:solidFill>
                <a:schemeClr val="tx1"/>
              </a:solidFill>
              <a:miter lim="800000"/>
              <a:headEnd/>
              <a:tailEnd/>
            </a:ln>
          </p:spPr>
          <p:txBody>
            <a:bodyPr wrap="square" lIns="18288" tIns="0" rIns="18288" bIns="0" anchor="ctr">
              <a:spAutoFit/>
            </a:bodyPr>
            <a:lstStyle/>
            <a:p>
              <a:pPr algn="ctr" eaLnBrk="1" hangingPunct="1"/>
              <a:r>
                <a:rPr lang="en-US" sz="1400" b="1" dirty="0">
                  <a:cs typeface="Arial" charset="0"/>
                </a:rPr>
                <a:t>1</a:t>
              </a:r>
            </a:p>
          </p:txBody>
        </p:sp>
      </p:grpSp>
      <p:grpSp>
        <p:nvGrpSpPr>
          <p:cNvPr id="465" name="Group 464"/>
          <p:cNvGrpSpPr/>
          <p:nvPr/>
        </p:nvGrpSpPr>
        <p:grpSpPr>
          <a:xfrm>
            <a:off x="2121695" y="2422719"/>
            <a:ext cx="4629344" cy="3717940"/>
            <a:chOff x="2122352" y="2422575"/>
            <a:chExt cx="4629344" cy="3717940"/>
          </a:xfrm>
        </p:grpSpPr>
        <p:cxnSp>
          <p:nvCxnSpPr>
            <p:cNvPr id="466" name="Straight Connector 465"/>
            <p:cNvCxnSpPr/>
            <p:nvPr/>
          </p:nvCxnSpPr>
          <p:spPr>
            <a:xfrm flipH="1">
              <a:off x="4382536" y="2422575"/>
              <a:ext cx="531187" cy="276848"/>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7" name="Straight Connector 466"/>
            <p:cNvCxnSpPr/>
            <p:nvPr/>
          </p:nvCxnSpPr>
          <p:spPr>
            <a:xfrm>
              <a:off x="4382536" y="2914867"/>
              <a:ext cx="3105" cy="285945"/>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8" name="Straight Connector 467"/>
            <p:cNvCxnSpPr/>
            <p:nvPr/>
          </p:nvCxnSpPr>
          <p:spPr>
            <a:xfrm>
              <a:off x="4385641" y="3486455"/>
              <a:ext cx="381166" cy="148007"/>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9" name="Straight Connector 468"/>
            <p:cNvCxnSpPr/>
            <p:nvPr/>
          </p:nvCxnSpPr>
          <p:spPr>
            <a:xfrm flipH="1">
              <a:off x="2544447" y="3849906"/>
              <a:ext cx="2222360" cy="554853"/>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0" name="Straight Connector 469"/>
            <p:cNvCxnSpPr/>
            <p:nvPr/>
          </p:nvCxnSpPr>
          <p:spPr>
            <a:xfrm>
              <a:off x="4766807" y="3849906"/>
              <a:ext cx="1984889" cy="544478"/>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1" name="Straight Connector 470"/>
            <p:cNvCxnSpPr/>
            <p:nvPr/>
          </p:nvCxnSpPr>
          <p:spPr>
            <a:xfrm flipH="1">
              <a:off x="2262382" y="4690402"/>
              <a:ext cx="282065" cy="308593"/>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2" name="Straight Connector 471"/>
            <p:cNvCxnSpPr/>
            <p:nvPr/>
          </p:nvCxnSpPr>
          <p:spPr>
            <a:xfrm flipH="1">
              <a:off x="2122352" y="5212613"/>
              <a:ext cx="151037" cy="365844"/>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3" name="Straight Connector 472"/>
            <p:cNvCxnSpPr/>
            <p:nvPr/>
          </p:nvCxnSpPr>
          <p:spPr>
            <a:xfrm>
              <a:off x="2122352" y="5864100"/>
              <a:ext cx="79357" cy="235756"/>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4" name="Straight Connector 473"/>
            <p:cNvCxnSpPr/>
            <p:nvPr/>
          </p:nvCxnSpPr>
          <p:spPr>
            <a:xfrm>
              <a:off x="2262382" y="5214439"/>
              <a:ext cx="137298" cy="364018"/>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5" name="Straight Connector 474"/>
            <p:cNvCxnSpPr/>
            <p:nvPr/>
          </p:nvCxnSpPr>
          <p:spPr>
            <a:xfrm flipH="1">
              <a:off x="2342946" y="5873279"/>
              <a:ext cx="75027" cy="233804"/>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6" name="Straight Connector 475"/>
            <p:cNvCxnSpPr/>
            <p:nvPr/>
          </p:nvCxnSpPr>
          <p:spPr>
            <a:xfrm flipH="1">
              <a:off x="6548478" y="4680027"/>
              <a:ext cx="203218" cy="297735"/>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7" name="Straight Connector 476"/>
            <p:cNvCxnSpPr/>
            <p:nvPr/>
          </p:nvCxnSpPr>
          <p:spPr>
            <a:xfrm>
              <a:off x="6549332" y="5853725"/>
              <a:ext cx="155830" cy="286790"/>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3" name="Straight Connector 492"/>
            <p:cNvCxnSpPr/>
            <p:nvPr/>
          </p:nvCxnSpPr>
          <p:spPr>
            <a:xfrm>
              <a:off x="6548478" y="5193206"/>
              <a:ext cx="11917" cy="374876"/>
            </a:xfrm>
            <a:prstGeom prst="line">
              <a:avLst/>
            </a:prstGeom>
            <a:solidFill>
              <a:srgbClr val="99CCFF"/>
            </a:solidFill>
            <a:ln w="571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96" name="Group 495"/>
          <p:cNvGrpSpPr/>
          <p:nvPr/>
        </p:nvGrpSpPr>
        <p:grpSpPr>
          <a:xfrm>
            <a:off x="5242349" y="1035160"/>
            <a:ext cx="2214438" cy="1182429"/>
            <a:chOff x="3357240" y="1590788"/>
            <a:chExt cx="2406468" cy="1386180"/>
          </a:xfrm>
        </p:grpSpPr>
        <p:sp>
          <p:nvSpPr>
            <p:cNvPr id="497" name="Oval 496"/>
            <p:cNvSpPr/>
            <p:nvPr/>
          </p:nvSpPr>
          <p:spPr>
            <a:xfrm>
              <a:off x="4063093"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498" name="Oval 497"/>
            <p:cNvSpPr/>
            <p:nvPr/>
          </p:nvSpPr>
          <p:spPr>
            <a:xfrm>
              <a:off x="4807709"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499" name="Oval 498"/>
            <p:cNvSpPr/>
            <p:nvPr/>
          </p:nvSpPr>
          <p:spPr>
            <a:xfrm>
              <a:off x="5140871" y="2691322"/>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500" name="Oval 499"/>
            <p:cNvSpPr/>
            <p:nvPr/>
          </p:nvSpPr>
          <p:spPr>
            <a:xfrm>
              <a:off x="4449724" y="2691325"/>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501" name="Oval 500"/>
            <p:cNvSpPr/>
            <p:nvPr/>
          </p:nvSpPr>
          <p:spPr>
            <a:xfrm>
              <a:off x="5499013" y="2139029"/>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sp>
          <p:nvSpPr>
            <p:cNvPr id="502" name="Oval 501"/>
            <p:cNvSpPr/>
            <p:nvPr/>
          </p:nvSpPr>
          <p:spPr>
            <a:xfrm>
              <a:off x="4063093" y="1590788"/>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503" name="Oval 502"/>
            <p:cNvSpPr/>
            <p:nvPr/>
          </p:nvSpPr>
          <p:spPr>
            <a:xfrm>
              <a:off x="3357240" y="2139030"/>
              <a:ext cx="264695"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504" name="Straight Connector 503"/>
            <p:cNvCxnSpPr>
              <a:stCxn id="497" idx="6"/>
              <a:endCxn id="498" idx="2"/>
            </p:cNvCxnSpPr>
            <p:nvPr/>
          </p:nvCxnSpPr>
          <p:spPr>
            <a:xfrm>
              <a:off x="4327788" y="2281851"/>
              <a:ext cx="479921"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5" name="Straight Connector 504"/>
            <p:cNvCxnSpPr>
              <a:stCxn id="498" idx="5"/>
              <a:endCxn id="499" idx="1"/>
            </p:cNvCxnSpPr>
            <p:nvPr/>
          </p:nvCxnSpPr>
          <p:spPr>
            <a:xfrm>
              <a:off x="5033640" y="2382841"/>
              <a:ext cx="145995" cy="3503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6" name="Straight Connector 505"/>
            <p:cNvCxnSpPr>
              <a:stCxn id="499" idx="2"/>
              <a:endCxn id="500" idx="6"/>
            </p:cNvCxnSpPr>
            <p:nvPr/>
          </p:nvCxnSpPr>
          <p:spPr>
            <a:xfrm flipH="1">
              <a:off x="4714419" y="2834144"/>
              <a:ext cx="426452" cy="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Straight Connector 506"/>
            <p:cNvCxnSpPr>
              <a:stCxn id="497" idx="5"/>
              <a:endCxn id="500" idx="1"/>
            </p:cNvCxnSpPr>
            <p:nvPr/>
          </p:nvCxnSpPr>
          <p:spPr>
            <a:xfrm>
              <a:off x="4289024" y="2382841"/>
              <a:ext cx="199464"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8" name="Straight Connector 507"/>
            <p:cNvCxnSpPr>
              <a:stCxn id="498" idx="3"/>
              <a:endCxn id="500" idx="7"/>
            </p:cNvCxnSpPr>
            <p:nvPr/>
          </p:nvCxnSpPr>
          <p:spPr>
            <a:xfrm flipH="1">
              <a:off x="4675655" y="2382841"/>
              <a:ext cx="170818" cy="350315"/>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9" name="Straight Connector 508"/>
            <p:cNvCxnSpPr>
              <a:stCxn id="501" idx="3"/>
              <a:endCxn id="499" idx="7"/>
            </p:cNvCxnSpPr>
            <p:nvPr/>
          </p:nvCxnSpPr>
          <p:spPr>
            <a:xfrm flipH="1">
              <a:off x="5366802" y="2382841"/>
              <a:ext cx="170975" cy="35031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0" name="Straight Connector 509"/>
            <p:cNvCxnSpPr>
              <a:stCxn id="501" idx="2"/>
              <a:endCxn id="498" idx="6"/>
            </p:cNvCxnSpPr>
            <p:nvPr/>
          </p:nvCxnSpPr>
          <p:spPr>
            <a:xfrm flipH="1">
              <a:off x="5072404" y="2281851"/>
              <a:ext cx="426609" cy="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1" name="Straight Connector 510"/>
            <p:cNvCxnSpPr>
              <a:stCxn id="502" idx="6"/>
              <a:endCxn id="498" idx="1"/>
            </p:cNvCxnSpPr>
            <p:nvPr/>
          </p:nvCxnSpPr>
          <p:spPr>
            <a:xfrm>
              <a:off x="4327788" y="1733610"/>
              <a:ext cx="518685" cy="447250"/>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Straight Connector 511"/>
            <p:cNvCxnSpPr>
              <a:stCxn id="502" idx="2"/>
              <a:endCxn id="503" idx="7"/>
            </p:cNvCxnSpPr>
            <p:nvPr/>
          </p:nvCxnSpPr>
          <p:spPr>
            <a:xfrm flipH="1">
              <a:off x="3583171" y="1733610"/>
              <a:ext cx="479922" cy="44725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3" name="Straight Connector 512"/>
            <p:cNvCxnSpPr>
              <a:stCxn id="503" idx="6"/>
              <a:endCxn id="497" idx="2"/>
            </p:cNvCxnSpPr>
            <p:nvPr/>
          </p:nvCxnSpPr>
          <p:spPr>
            <a:xfrm flipV="1">
              <a:off x="3621935" y="2281851"/>
              <a:ext cx="441158" cy="1"/>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532" name="Picture 531"/>
          <p:cNvPicPr>
            <a:picLocks noChangeAspect="1"/>
          </p:cNvPicPr>
          <p:nvPr>
            <p:custDataLst>
              <p:tags r:id="rId1"/>
            </p:custDataLst>
          </p:nvPr>
        </p:nvPicPr>
        <p:blipFill>
          <a:blip r:embed="rId4" cstate="email">
            <a:extLst>
              <a:ext uri="{28A0092B-C50C-407E-A947-70E740481C1C}">
                <a14:useLocalDpi xmlns:a14="http://schemas.microsoft.com/office/drawing/2010/main" val="0"/>
              </a:ext>
            </a:extLst>
          </a:blip>
          <a:stretch>
            <a:fillRect/>
          </a:stretch>
        </p:blipFill>
        <p:spPr>
          <a:xfrm>
            <a:off x="880880" y="1554141"/>
            <a:ext cx="2552700" cy="278130"/>
          </a:xfrm>
          <a:prstGeom prst="rect">
            <a:avLst/>
          </a:prstGeom>
        </p:spPr>
      </p:pic>
      <p:sp>
        <p:nvSpPr>
          <p:cNvPr id="533" name="TextBox 532"/>
          <p:cNvSpPr txBox="1"/>
          <p:nvPr/>
        </p:nvSpPr>
        <p:spPr>
          <a:xfrm>
            <a:off x="766341" y="1935963"/>
            <a:ext cx="3737206" cy="1015663"/>
          </a:xfrm>
          <a:prstGeom prst="rect">
            <a:avLst/>
          </a:prstGeom>
          <a:noFill/>
        </p:spPr>
        <p:txBody>
          <a:bodyPr wrap="square" rtlCol="0">
            <a:spAutoFit/>
          </a:bodyPr>
          <a:lstStyle/>
          <a:p>
            <a:r>
              <a:rPr lang="en-US" sz="2000" b="1" dirty="0" smtClean="0">
                <a:solidFill>
                  <a:srgbClr val="000000"/>
                </a:solidFill>
                <a:latin typeface="+mn-lt"/>
              </a:rPr>
              <a:t>Solution tree</a:t>
            </a:r>
            <a:r>
              <a:rPr lang="en-US" sz="2000" dirty="0" smtClean="0">
                <a:solidFill>
                  <a:srgbClr val="000000"/>
                </a:solidFill>
                <a:latin typeface="+mn-lt"/>
              </a:rPr>
              <a:t>: corresponds to a complete configuration of all variables</a:t>
            </a:r>
          </a:p>
        </p:txBody>
      </p:sp>
      <p:sp>
        <p:nvSpPr>
          <p:cNvPr id="534" name="TextBox 533"/>
          <p:cNvSpPr txBox="1"/>
          <p:nvPr/>
        </p:nvSpPr>
        <p:spPr>
          <a:xfrm>
            <a:off x="5674032" y="2280235"/>
            <a:ext cx="1681115" cy="400110"/>
          </a:xfrm>
          <a:prstGeom prst="rect">
            <a:avLst/>
          </a:prstGeom>
          <a:noFill/>
        </p:spPr>
        <p:txBody>
          <a:bodyPr wrap="square" rtlCol="0">
            <a:spAutoFit/>
          </a:bodyPr>
          <a:lstStyle/>
          <a:p>
            <a:r>
              <a:rPr lang="en-US" sz="2000" b="1" dirty="0">
                <a:solidFill>
                  <a:srgbClr val="000000"/>
                </a:solidFill>
              </a:rPr>
              <a:t>p</a:t>
            </a:r>
            <a:r>
              <a:rPr lang="en-US" sz="2000" b="1" dirty="0" smtClean="0">
                <a:solidFill>
                  <a:srgbClr val="000000"/>
                </a:solidFill>
              </a:rPr>
              <a:t>rimal graph</a:t>
            </a:r>
            <a:endParaRPr lang="en-US" sz="2000" dirty="0" smtClean="0">
              <a:solidFill>
                <a:srgbClr val="000000"/>
              </a:solidFill>
              <a:latin typeface="+mn-lt"/>
            </a:endParaRPr>
          </a:p>
        </p:txBody>
      </p:sp>
      <p:grpSp>
        <p:nvGrpSpPr>
          <p:cNvPr id="4" name="Group 3"/>
          <p:cNvGrpSpPr/>
          <p:nvPr/>
        </p:nvGrpSpPr>
        <p:grpSpPr>
          <a:xfrm>
            <a:off x="7582988" y="786583"/>
            <a:ext cx="1577558" cy="1890415"/>
            <a:chOff x="7691275" y="786583"/>
            <a:chExt cx="1577558" cy="1890415"/>
          </a:xfrm>
        </p:grpSpPr>
        <p:grpSp>
          <p:nvGrpSpPr>
            <p:cNvPr id="495" name="Group 494"/>
            <p:cNvGrpSpPr/>
            <p:nvPr/>
          </p:nvGrpSpPr>
          <p:grpSpPr>
            <a:xfrm>
              <a:off x="7691275" y="786583"/>
              <a:ext cx="1192030" cy="1429899"/>
              <a:chOff x="2953223" y="2015537"/>
              <a:chExt cx="1295400" cy="1676294"/>
            </a:xfrm>
          </p:grpSpPr>
          <p:grpSp>
            <p:nvGrpSpPr>
              <p:cNvPr id="514" name="Group 513"/>
              <p:cNvGrpSpPr/>
              <p:nvPr/>
            </p:nvGrpSpPr>
            <p:grpSpPr>
              <a:xfrm>
                <a:off x="2953223" y="2015537"/>
                <a:ext cx="1295400" cy="1676294"/>
                <a:chOff x="2953223" y="2015537"/>
                <a:chExt cx="1295400" cy="1676294"/>
              </a:xfrm>
            </p:grpSpPr>
            <p:sp>
              <p:nvSpPr>
                <p:cNvPr id="517" name="Oval 516"/>
                <p:cNvSpPr/>
                <p:nvPr/>
              </p:nvSpPr>
              <p:spPr>
                <a:xfrm>
                  <a:off x="3623257" y="201553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A</a:t>
                  </a:r>
                </a:p>
              </p:txBody>
            </p:sp>
            <p:sp>
              <p:nvSpPr>
                <p:cNvPr id="518" name="Oval 517"/>
                <p:cNvSpPr/>
                <p:nvPr/>
              </p:nvSpPr>
              <p:spPr>
                <a:xfrm>
                  <a:off x="3623257" y="2485403"/>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B</a:t>
                  </a:r>
                </a:p>
              </p:txBody>
            </p:sp>
            <p:sp>
              <p:nvSpPr>
                <p:cNvPr id="519" name="Oval 518"/>
                <p:cNvSpPr/>
                <p:nvPr/>
              </p:nvSpPr>
              <p:spPr>
                <a:xfrm>
                  <a:off x="3265906" y="28847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C</a:t>
                  </a:r>
                </a:p>
              </p:txBody>
            </p:sp>
            <p:sp>
              <p:nvSpPr>
                <p:cNvPr id="520" name="Oval 519"/>
                <p:cNvSpPr/>
                <p:nvPr/>
              </p:nvSpPr>
              <p:spPr>
                <a:xfrm>
                  <a:off x="3980609" y="2884717"/>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F</a:t>
                  </a:r>
                </a:p>
              </p:txBody>
            </p:sp>
            <p:sp>
              <p:nvSpPr>
                <p:cNvPr id="521" name="Oval 520"/>
                <p:cNvSpPr/>
                <p:nvPr/>
              </p:nvSpPr>
              <p:spPr>
                <a:xfrm>
                  <a:off x="3980609" y="3405949"/>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G</a:t>
                  </a:r>
                </a:p>
              </p:txBody>
            </p:sp>
            <p:cxnSp>
              <p:nvCxnSpPr>
                <p:cNvPr id="522" name="Straight Connector 521"/>
                <p:cNvCxnSpPr>
                  <a:stCxn id="517" idx="4"/>
                  <a:endCxn id="518" idx="0"/>
                </p:cNvCxnSpPr>
                <p:nvPr/>
              </p:nvCxnSpPr>
              <p:spPr>
                <a:xfrm>
                  <a:off x="3757264" y="2301180"/>
                  <a:ext cx="0" cy="184223"/>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3" name="Straight Connector 522"/>
                <p:cNvCxnSpPr>
                  <a:stCxn id="518" idx="3"/>
                  <a:endCxn id="519" idx="0"/>
                </p:cNvCxnSpPr>
                <p:nvPr/>
              </p:nvCxnSpPr>
              <p:spPr>
                <a:xfrm flipH="1">
                  <a:off x="3399913" y="2729215"/>
                  <a:ext cx="262594"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4" name="Straight Connector 523"/>
                <p:cNvCxnSpPr>
                  <a:stCxn id="518" idx="5"/>
                  <a:endCxn id="520" idx="0"/>
                </p:cNvCxnSpPr>
                <p:nvPr/>
              </p:nvCxnSpPr>
              <p:spPr>
                <a:xfrm>
                  <a:off x="3852021" y="2729215"/>
                  <a:ext cx="262595" cy="155502"/>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5" name="Straight Connector 524"/>
                <p:cNvCxnSpPr>
                  <a:stCxn id="520" idx="4"/>
                  <a:endCxn id="521" idx="0"/>
                </p:cNvCxnSpPr>
                <p:nvPr/>
              </p:nvCxnSpPr>
              <p:spPr>
                <a:xfrm>
                  <a:off x="4114616" y="3170360"/>
                  <a:ext cx="0" cy="23558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6" name="Curved Connector 25"/>
                <p:cNvCxnSpPr>
                  <a:stCxn id="518" idx="4"/>
                  <a:endCxn id="529" idx="0"/>
                </p:cNvCxnSpPr>
                <p:nvPr/>
              </p:nvCxnSpPr>
              <p:spPr>
                <a:xfrm>
                  <a:off x="3757264" y="2771046"/>
                  <a:ext cx="0" cy="635142"/>
                </a:xfrm>
                <a:prstGeom prst="straightConnector1">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27" name="Curved Connector 31"/>
                <p:cNvCxnSpPr>
                  <a:stCxn id="517" idx="6"/>
                  <a:endCxn id="521" idx="6"/>
                </p:cNvCxnSpPr>
                <p:nvPr/>
              </p:nvCxnSpPr>
              <p:spPr>
                <a:xfrm>
                  <a:off x="3891271" y="2158359"/>
                  <a:ext cx="357352" cy="1390412"/>
                </a:xfrm>
                <a:prstGeom prst="curvedConnector3">
                  <a:avLst>
                    <a:gd name="adj1" fmla="val 163971"/>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8" name="Oval 527"/>
                <p:cNvSpPr/>
                <p:nvPr/>
              </p:nvSpPr>
              <p:spPr>
                <a:xfrm>
                  <a:off x="2953223" y="34061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D</a:t>
                  </a:r>
                </a:p>
              </p:txBody>
            </p:sp>
            <p:sp>
              <p:nvSpPr>
                <p:cNvPr id="529" name="Oval 528"/>
                <p:cNvSpPr/>
                <p:nvPr/>
              </p:nvSpPr>
              <p:spPr>
                <a:xfrm>
                  <a:off x="3623257" y="3406188"/>
                  <a:ext cx="268014" cy="285643"/>
                </a:xfrm>
                <a:prstGeom prst="ellipse">
                  <a:avLst/>
                </a:prstGeom>
                <a:solidFill>
                  <a:srgbClr val="99CCFF"/>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 tIns="9144" rIns="9144" bIns="9144" anchor="ctr">
                  <a:spAutoFit/>
                </a:bodyPr>
                <a:lstStyle/>
                <a:p>
                  <a:pPr algn="ctr">
                    <a:defRPr/>
                  </a:pPr>
                  <a:r>
                    <a:rPr lang="en-US" sz="1200" dirty="0">
                      <a:solidFill>
                        <a:schemeClr val="tx1"/>
                      </a:solidFill>
                    </a:rPr>
                    <a:t>E</a:t>
                  </a:r>
                </a:p>
              </p:txBody>
            </p:sp>
            <p:cxnSp>
              <p:nvCxnSpPr>
                <p:cNvPr id="530" name="Straight Connector 529"/>
                <p:cNvCxnSpPr>
                  <a:stCxn id="519" idx="3"/>
                  <a:endCxn id="528" idx="0"/>
                </p:cNvCxnSpPr>
                <p:nvPr/>
              </p:nvCxnSpPr>
              <p:spPr>
                <a:xfrm flipH="1">
                  <a:off x="3087230" y="3128529"/>
                  <a:ext cx="217926"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a:stCxn id="519" idx="5"/>
                  <a:endCxn id="529" idx="0"/>
                </p:cNvCxnSpPr>
                <p:nvPr/>
              </p:nvCxnSpPr>
              <p:spPr>
                <a:xfrm>
                  <a:off x="3494670" y="3128529"/>
                  <a:ext cx="262594" cy="277659"/>
                </a:xfrm>
                <a:prstGeom prst="line">
                  <a:avLst/>
                </a:prstGeom>
                <a:solidFill>
                  <a:srgbClr val="99CCFF"/>
                </a:solidFill>
                <a:ln w="317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515" name="Curved Connector 31"/>
              <p:cNvCxnSpPr>
                <a:stCxn id="518" idx="2"/>
              </p:cNvCxnSpPr>
              <p:nvPr/>
            </p:nvCxnSpPr>
            <p:spPr>
              <a:xfrm rot="10800000" flipV="1">
                <a:off x="3087231" y="2628225"/>
                <a:ext cx="536027" cy="735880"/>
              </a:xfrm>
              <a:prstGeom prst="curvedConnector2">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6" name="Curved Connector 515"/>
              <p:cNvCxnSpPr>
                <a:stCxn id="517" idx="2"/>
              </p:cNvCxnSpPr>
              <p:nvPr/>
            </p:nvCxnSpPr>
            <p:spPr>
              <a:xfrm rot="10800000" flipV="1">
                <a:off x="3087231" y="2158359"/>
                <a:ext cx="536027" cy="1247590"/>
              </a:xfrm>
              <a:prstGeom prst="curvedConnector2">
                <a:avLst/>
              </a:prstGeom>
              <a:solidFill>
                <a:srgbClr val="99CCFF"/>
              </a:solidFill>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342" name="TextBox 341"/>
            <p:cNvSpPr txBox="1"/>
            <p:nvPr/>
          </p:nvSpPr>
          <p:spPr>
            <a:xfrm>
              <a:off x="7771326" y="2276888"/>
              <a:ext cx="1497507" cy="400110"/>
            </a:xfrm>
            <a:prstGeom prst="rect">
              <a:avLst/>
            </a:prstGeom>
            <a:noFill/>
          </p:spPr>
          <p:txBody>
            <a:bodyPr wrap="square" rtlCol="0">
              <a:spAutoFit/>
            </a:bodyPr>
            <a:lstStyle/>
            <a:p>
              <a:r>
                <a:rPr lang="en-US" sz="2000" b="1" dirty="0">
                  <a:solidFill>
                    <a:srgbClr val="000000"/>
                  </a:solidFill>
                </a:rPr>
                <a:t>p</a:t>
              </a:r>
              <a:r>
                <a:rPr lang="en-US" sz="2000" b="1" dirty="0" smtClean="0">
                  <a:solidFill>
                    <a:srgbClr val="000000"/>
                  </a:solidFill>
                </a:rPr>
                <a:t>seudo tree</a:t>
              </a:r>
              <a:endParaRPr lang="en-US" sz="2000" dirty="0" smtClean="0">
                <a:solidFill>
                  <a:srgbClr val="000000"/>
                </a:solidFill>
                <a:latin typeface="+mn-lt"/>
              </a:endParaRPr>
            </a:p>
          </p:txBody>
        </p:sp>
      </p:grpSp>
      <p:sp>
        <p:nvSpPr>
          <p:cNvPr id="5" name="TextBox 4"/>
          <p:cNvSpPr txBox="1"/>
          <p:nvPr/>
        </p:nvSpPr>
        <p:spPr>
          <a:xfrm>
            <a:off x="6531879" y="2621839"/>
            <a:ext cx="2618217" cy="369332"/>
          </a:xfrm>
          <a:prstGeom prst="rect">
            <a:avLst/>
          </a:prstGeom>
          <a:noFill/>
        </p:spPr>
        <p:txBody>
          <a:bodyPr wrap="none" rtlCol="0">
            <a:spAutoFit/>
          </a:bodyPr>
          <a:lstStyle/>
          <a:p>
            <a:r>
              <a:rPr lang="en-US" dirty="0">
                <a:solidFill>
                  <a:srgbClr val="254061"/>
                </a:solidFill>
              </a:rPr>
              <a:t>[</a:t>
            </a:r>
            <a:r>
              <a:rPr lang="en-US" dirty="0" err="1">
                <a:solidFill>
                  <a:srgbClr val="254061"/>
                </a:solidFill>
              </a:rPr>
              <a:t>Freuder</a:t>
            </a:r>
            <a:r>
              <a:rPr lang="en-US" dirty="0">
                <a:solidFill>
                  <a:srgbClr val="254061"/>
                </a:solidFill>
              </a:rPr>
              <a:t> and Quinn 1985</a:t>
            </a:r>
            <a:r>
              <a:rPr lang="en-US" dirty="0" smtClean="0">
                <a:solidFill>
                  <a:srgbClr val="254061"/>
                </a:solidFill>
              </a:rPr>
              <a:t>]</a:t>
            </a:r>
            <a:endParaRPr lang="en-US" dirty="0">
              <a:solidFill>
                <a:srgbClr val="254061"/>
              </a:solidFill>
            </a:endParaRPr>
          </a:p>
        </p:txBody>
      </p:sp>
    </p:spTree>
    <p:extLst>
      <p:ext uri="{BB962C8B-B14F-4D97-AF65-F5344CB8AC3E}">
        <p14:creationId xmlns:p14="http://schemas.microsoft.com/office/powerpoint/2010/main" val="363315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9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3" grpId="0"/>
    </p:bldLst>
  </p:timing>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pagestyle{empty}&#10;\begin{document}&#10;\noindent$X= \{X_1, X_2, \ldots, X_N\}$ - variables \\&#10;$D= \{D_1, D_2, \ldots, D_N\}$ - domains \\&#10;$F= \{f_1, f_2, \ldots, f_M\}$ - functions&#10;&#10;\end{document}"/>
  <p:tag name="IGUANATEXSIZE" val="24"/>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n$&#10;}&#10;\end{document}"/>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begin{align*}&#10;F(\mathbf{X}) = &#10;&amp; f(A)f(A,B)f(A,D)f(A,G)f(B,C)f(B,D) \\&#10;&amp; f(B,E)f(B,F)f(C,D)f(C,E)f(E,G)&#10;\end{align*}&#10;%}&#10;\end{document}"/>
  <p:tag name="IGUANATEXSIZE" val="18"/>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 $v(n)\coloneqq\sum\limits_{\mathbf{X}\setminus\{A,B\}}\frac{F(A=0,B=1)}{f(A=0)f(A=0,B=1)}$&#10;}&#10;\end{document}"/>
  <p:tag name="IGUANATEXSIZE" val="18"/>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n$&#10;}&#10;\end{document}"/>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begin{align*}&#10;F(\mathbf{X}) = &#10;&amp; f(A)f(A,B)f(A,D)f(A,G)f(B,C)f(B,D) \\&#10;&amp; f(B,E)f(B,F)f(C,D)f(C,E)f(E,G)&#10;\end{align*}&#10;%}&#10;\end{document}"/>
  <p:tag name="IGUANATEXSIZE" val="18"/>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Z&#10;&amp; = \sum\limits_{\mathbf{X}}F(\mathbf{X})&#10;\end{align*}&#10;}&#10;\end{document}"/>
  <p:tag name="IGUANATEXSIZE" val="18"/>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widehat{Z} \coloneqq \sum_{a\in\{0,1\}}\textcolor{red}{f(A=0)}h_{a}^{A} &#10;\end{align*}&#10;}&#10;\end{document}"/>
  <p:tag name="IGUANATEXSIZE" val="18"/>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red}{&#10;$Z$&#10;}&#10;\end{document}"/>
  <p:tag name="IGUANATEXSIZE" val="18"/>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v^{A}_{0}&#10;\end{align*}&#10;}&#10;\end{document}"/>
  <p:tag name="IGUANATEXSIZE" val="18"/>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v^{A}_{1}&#10;\end{align*}&#10;}&#10;\end{document}"/>
  <p:tag name="IGUANATEXSIZE" val="18"/>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pagestyle{empty}&#10;\begin{document}&#10;$F(A,B,C) = f(A,B)f(A,C)f(B,C)$&#10;\end{document}"/>
  <p:tag name="IGUANATEXSIZE" val="24"/>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blue}{&#10;$\widehat{Z}$&#10;}&#10;\end{document}"/>
  <p:tag name="IGUANATEXSIZE" val="18"/>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h_{1}^{A} &#10;\end{align*}&#10;}&#10;\end{document}"/>
  <p:tag name="IGUANATEXSIZE" val="18"/>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h^{A}_{0} &#10;\end{align*}&#10;}&#10;\end{document}"/>
  <p:tag name="IGUANATEXSIZE" val="18"/>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Z = \sum_{a\in\{0,1\}}f(A=a)v_{a}^{A} &#10;\end{align*}&#10;}&#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ack}{&#10;\begin{align*}&#10;\sum\limits_{\mathbf{X}/A}F(A=a)/f(A=a)&#10;\end{align*}&#10;}&#10;\end{document}"/>
  <p:tag name="IGUANATEXSIZE" val="18"/>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f(A=0)&#10;\end{align*}&#10;}&#10;\end{document}"/>
  <p:tag name="IGUANATEXSIZE" val="16"/>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f(A=1)&#10;\end{align*}&#10;}&#10;\end{document}"/>
  <p:tag name="IGUANATEXSIZE" val="16"/>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sum_{a\in\{0,1\}}\textcolor{red}{f(A=0)}h_{a}^{A} \rightarrow \widehat{Z} &#10;\end{align*}&#10;}&#10;\end{document}"/>
  <p:tag name="IGUANATEXSIZE" val="18"/>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begin{align*}&#10;F(\mathbf{X}) = &#10;&amp; f(A)f(A,B)f(A,D)f(A,G)f(B,C)f(B,D) \\&#10;&amp; f(B,E)f(B,F)f(C,D)f(C,E)f(E,G)&#10;\end{align*}&#10;%}&#10;\end{document}"/>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blue}{&#10;$\widehat{Z}$&#10;}&#10;\end{document}"/>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pagestyle{empty}&#10;\begin{document}&#10;\[ &#10;\max\limits_{X}\prod\limits_{\alpha\in F}f_{\alpha}(X_{\alpha}) &#10;\]&#10;&#10;&#10;\end{document}"/>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h_{1}^{A} &#10;\end{align*}&#10;}&#10;\end{document}"/>
  <p:tag name="IGUANATEXSIZE" val="18"/>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f(A=0)&#10;\end{align*}&#10;}&#10;\end{document}"/>
  <p:tag name="IGUANATEXSIZE" val="16"/>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f(A=1)&#10;\end{align*}&#10;}&#10;\end{document}"/>
  <p:tag name="IGUANATEXSIZE" val="16"/>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h^{A}_{0} &#10;\end{align*}&#10;}&#10;\end{document}"/>
  <p:tag name="IGUANATEXSIZE" val="18"/>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sum\limits_{b\in \{0,1\}} \textcolor{red}{f(A=0,B=0)}h^{AB}_{0b} &#10;\rightarrow h^{A}_{0} &#10;\end{align*}&#10;}&#10;\end{document}"/>
  <p:tag name="IGUANATEXSIZE" val="18"/>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h_{00}^{AB} &#10;\end{align*}&#10;}&#10;\end{document}"/>
  <p:tag name="IGUANATEXSIZE" val="18"/>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blue}{&#10;\begin{align*}&#10;h_{01}^{AB} &#10;\end{align*}&#10;}&#10;\end{document}"/>
  <p:tag name="IGUANATEXSIZE" val="18"/>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f(A=0, B=0)&#10;\end{align*}&#10;}&#10;\end{document}"/>
  <p:tag name="IGUANATEXSIZE" val="16"/>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begin{align*}&#10;f(A=0, B=1)&#10;\end{align*}&#10;}&#10;\end{document}"/>
  <p:tag name="IGUANATEXSIZE" val="16"/>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begin{align*}&#10;&amp; h(A) = \lambda^{D}(A)\lambda^{B}(A) \\&#10;&amp; h(A, B) =  \lambda^{D}(A)\lambda^{C}(B)\lambda^{F}(A,B) \\&#10;&amp; h(A, B, C) = \lambda^{D}(A)\lambda^{D}(B,C)\lambda^{E}(B, C)\lambda^{F}(A,B) \\&#10;\end{align*}&#10;%}&#10;\end{document}"/>
  <p:tag name="IGUANATEXSIZE" val="18"/>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pagestyle{empty}&#10;\begin{document}&#10;\[ &#10;Z = \sum\limits_{X}\prod\limits_{\alpha\in F}f_{\alpha}(X_{\alpha}) &#10;\]&#10;&#10;&#10;\end{document}"/>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begin{align*}&#10;F(\mathbf{X}) = &#10;&amp; f(A)f(A,B)f(A,D)f(A,G)f(B,C)f(B,D) \\&#10;&amp; f(B,E)f(B,F)f(C,D)f(C,E)f(E,G)&#10;\end{align*}&#10;%}&#10;\end{document}"/>
  <p:tag name="IGUANATEXSIZE" val="18"/>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begin{align*}&#10;h(\mathbf{X})= 1 \\&#10;\end{align*}&#10;%}&#10;\end{document}"/>
  <p:tag name="IGUANATEXSIZE" val="18"/>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blue}{&#10;ibound = 2&#10;}&#10;\end{document}"/>
  <p:tag name="IGUANATEXSIZE" val="24"/>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black}{&#10;\begin{align*}&#10;&amp; gap(n) \coloneqq U(n) - L(n) \\&#10;&amp; \text{where}  \\&#10;&amp; U(n) \coloneqq g(n)h^{+}(n)\prod\limits_{s\in br(n)}h^{+}(s) \\&#10;&amp; L(n) \coloneqq g(n)h^{-}(n)\prod\limits_{s\in br(n)}h^{-}(s) \\&#10;&amp; br(n) \text{: set of OR nodes adjacent to some} \\&#10;&amp; \text{node on the path from the root to } n&#10;\end{align*}&#10;}&#10;\end{document}"/>
  <p:tag name="IGUANATEXSIZE" val="18"/>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black}{&#10;\begin{align*}&#10;gap(n)&#10;\end{align*}&#10;}&#10;\end{document}"/>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blue}{&#10;{\bf Notations}: \\&#10;If $h(\cdot)$ is upper bound, &#10;denoted as $h^{+}(\cdot)$; \\&#10;if $h(\cdot)$ is lower bound, &#10;denoted as $h^{-}(\cdot)$.&#10;}&#10;\end{document}"/>
  <p:tag name="IGUANATEXSIZE" val="18"/>
</p:tagLst>
</file>

<file path=ppt/tags/tag4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black}{&#10;\begin{align*}&#10;&amp; gap(n) \coloneqq U(n) - L(n) \\&#10;&amp; U(n) \coloneqq g(n)h^{+}(n)\prod\limits_{s\in br(n)}h^{+}(s) \\&#10;\end{align*}&#10;}&#10;\end{document}"/>
  <p:tag name="IGUANATEXSIZE" val="24"/>
</p:tagLst>
</file>

<file path=ppt/tags/tag47.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black}{&#10;\begin{align*}&#10;Z_{\varepsilon}^{\ast}&#10;\end{align*}&#10;}&#10;\end{document}"/>
  <p:tag name="IGUANATEXSIZE" val="26"/>
</p:tagLst>
</file>

<file path=ppt/tags/tag48.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caption}&#10;\usepackage{xcolor}% or package color&#10;\pagestyle{empty}&#10;\begin{document}&#10;\begin{table}&#10;\centering&#10;\small&#10;\begin{tabular}{|c|c|c|c|c|}&#10;\hline&#10; &amp; PIC'11 &amp; Protein &amp; BN &amp; CPD \\&#10;\hline&#10;\# instances &amp; 23 &amp; 50 &amp; 50 &amp; 100 \\&#10;\hline&#10;avg. \# variable &amp; 104.04 &amp; 99.96 &amp; 838.60 &amp; 15.68 \\&#10;\hline&#10;avg. \# factor &amp; 409.09 &amp; 355.84 &amp; 838.60 &amp; 135.32 \\&#10;\hline&#10;avg. max domain size &amp; 2.91 &amp; 77.94 &amp; 12.44 &amp; 32.54 \\&#10;\hline&#10;avg. \# evidence &amp; 0 &amp; 0 &amp; 96.04 &amp; 0 \\&#10;\hline&#10;avg. induced width &amp; 16.35 &amp; 11.24 &amp; 32.78 &amp; 14.68 \\&#10;\hline&#10;avg. pseudotree depth &amp; 26.09 &amp; 27.66 &amp; 112.46 &amp; 12.27 \\&#10;\hline&#10;\end{tabular}&#10;\caption*{Statistics of the four evaluated benchmark sets.}&#10;\label{tab:benchmarkstats}&#10;\end{table}&#10;\end{document}"/>
  <p:tag name="IGUANATEXSIZE" val="18"/>
</p:tagLst>
</file>

<file path=ppt/tags/tag4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caption}&#10;\usepackage{xcolor}% or package color&#10;\pagestyle{empty}&#10;\begin{document}&#10;\begin{table} \centering&#10;\textbf{``Tight''}: $\log U-\log L &lt; 10^{-3}$&#10;\begin{tabular}{|c|c|c|c|c|}&#10;\hline&#10;&amp; PIC'11 (23) &amp; Protein (50) &amp; BN (50) &amp; CPD (100)\\ % 1GB/4GB/16GB&#10;\hline&#10;\multicolumn{5}{|c|}{Memory: 1GB/4GB/16GB}\\&#10;\hline&#10;A-G &amp; \textbf{18}/\textbf{18}/\textbf{19} &amp; \textbf{16}/\textbf{17}/\textbf{19} &amp; 32/\textbf{40}/\textbf{42} &amp; 95/98/\textbf{100} \\&#10;\hline&#10;A-U &amp; \textbf{18}/\textbf{18}/\textbf{19} &amp; 15/\textbf{17}/\textbf{19} &amp; 32/\textbf{40}/41 &amp; 93/95/\textbf{100} \\&#10;\hline&#10;O-G &amp; 16/\textbf{18}/\textbf{19} &amp; 9/12/13 &amp; 28/36/38 &amp; 95/98/\textbf{100} \\&#10;\hline&#10;$Z^{*}_{\varepsilon}$ &amp; 13/13/15 &amp; 12/12/12 &amp; 30/31/31 &amp; \textbf{100}/\textbf{100}/\textbf{100} \\&#10;\hline&#10;VEC &amp; 12/14/\textbf{19} &amp; 14/15/15 &amp; \textbf{36}/38/39 &amp; 36/52/56 \\&#10;\hline&#10;M-D &amp; 14/14/14 &amp; 9/9/11 &amp; 23/23/24 &amp; 7/7/8 \\&#10;\hline&#10;\end{tabular}&#10;\label{tab:thresh_both}&#10;\end{table}&#10;&#10;\end{document}"/>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10;\textcolor{red}{&#10;Exact computation intractable in \\&#10;general &#10;($\sharp P$-complete [Valiant 1979])&#10;}&#10;\end{document}"/>
  <p:tag name="IGUANATEXSIZE" val="20"/>
</p:tagLst>
</file>

<file path=ppt/tags/tag50.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caption}&#10;\usepackage{xcolor}% or package color&#10;\pagestyle{empty}&#10;\begin{document}&#10;\begin{table} \centering&#10;\textbf{``Loose''}: $\log U-\log L &lt; 1.0$&#10;\begin{tabular}{|c|c|c|c|c|}&#10;\hline&#10; &amp; PIC'11 (23) &amp; Protein (50) &amp; BN (50) &amp; CPD (100) \\&#10;\hline&#10;\multicolumn{5}{|c|}{Memory: 1GB/4GB/16GB}\\&#10;\hline&#10;A-G &amp; \textbf{20}/\textbf{20}/\textbf{21} &amp; \textbf{23}/\textbf{29}/\textbf{30} &amp; \textbf{39}/\textbf{42}/\textbf{43} &amp; \textbf{100}/\textbf{100}/\textbf{100} \\&#10;\hline&#10;A-U &amp; \textbf{20}/\textbf{20}/\textbf{21} &amp; \textbf{23}/\textbf{29}/\textbf{30} &amp; \textbf{39}/\textbf{42}/\textbf{43} &amp; \textbf{100}/\textbf{100}/\textbf{100} \\&#10;\hline&#10;O-G &amp; 19/\textbf{20}/\textbf{21} &amp; 12/13/16 &amp; 35/37/40 &amp; \textbf{100}/\textbf{100}/\textbf{100} \\&#10;\hline&#10;$Z^{*}_{\varepsilon}$ &amp; 14/14/15 &amp; 13/13/13 &amp; 30/31/31 &amp; \textbf{100}/\textbf{100}/\textbf{100}  \\&#10;\hline&#10;\end{tabular}&#10;\end{table}&#10;\end{document}"/>
  <p:tag name="IGUANATEXSIZE" val="20"/>
</p:tagLst>
</file>

<file path=ppt/tags/tag51.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caption}&#10;\usepackage{xcolor}% or package color&#10;\pagestyle{empty}&#10;\begin{document}&#10;%\begin{table}[]&#10;%\centering&#10;%\caption{My caption}&#10;%\begin{tabular}{llllllllll}&#10;%inst         &amp; \#evid &amp; i-width &amp; depth &amp; \#var &amp; d-ave &amp; d-max &amp; \#fun &amp; s-ave &amp; s-max \\&#10;%Protein/1who &amp; 0      &amp; 10      &amp; 24    &amp; 80    &amp; 19.62 &amp; 81    &amp; 273   &amp; 1.71  &amp; 2     \\&#10;%Protein/2fcr &amp; 0      &amp; 17      &amp; 35    &amp; 143   &amp; 16.59 &amp; 81    &amp; 521   &amp; 1.73  &amp; 2    &#10;%\end{tabular}&#10;%\end{table}&#10;&#10;\begin{table}[]&#10;\centering&#10;%\caption{My caption}&#10;%\label{my-label}&#10;\begin{tabular}{llllllll}&#10;instance         &amp; \#evid &amp; i-width &amp; depth &amp; \#var &amp; d-max &amp; \#fun &amp; s-max \\&#10;Protein/1who &amp; 0      &amp; 10      &amp; 24    &amp; 80    &amp; 81    &amp; 273   &amp; 2     \\&#10;Protein/2fcr &amp; 0      &amp; 17      &amp; 35    &amp; 143   &amp; 81    &amp; 521   &amp; 2    &#10;\end{tabular}&#10;\end{table}&#10;&#10;&#10;\end{document}"/>
  <p:tag name="IGUANATEXSIZE" val="18"/>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search space size $O(d^N)$&#10;}&#10;\end{document}"/>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search space size $O(d^h)$&#10;}&#10;\end{document}"/>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textcolor{red}{&#10;\begin{align*}&#10;F(\mathbf{X}) = &#10;&amp; f(A)f(A,B)f(A,D)f(A,G)f(B,C)f(B,D) \\&#10;&amp; f(B,E)f(B,F)f(C,D)f(C,E)f(E,G)&#10;\end{align*}&#10;%}&#10;\end{document}"/>
  <p:tag name="IGUANATEXSIZE" val="18"/>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graphicx}&#10;\usepackage{subfigure}&#10;\usepackage{amsmath}&#10;\usepackage{amssymb}&#10;\usepackage{mathtools}&#10;\usepackage{bbm}&#10;\usepackage{xcolor}% or package color&#10;\pagestyle{empty}&#10;\begin{document}&#10;\noindent &#10;\textcolor{red}{&#10;$g(n) = f(A=0)f(A=0,B=1)$&#10;}&#10;\end{document}"/>
  <p:tag name="IGUANATEXSIZE" val="18"/>
</p:tagLst>
</file>

<file path=ppt/theme/theme1.xml><?xml version="1.0" encoding="utf-8"?>
<a:theme xmlns:a="http://schemas.openxmlformats.org/drawingml/2006/main" name="BrenIC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a:ea typeface=""/>
        <a:cs typeface="Lucida Sans Unicode"/>
      </a:majorFont>
      <a:minorFont>
        <a:latin typeface="Calibri"/>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txDef>
      <a:spPr>
        <a:noFill/>
      </a:spPr>
      <a:bodyPr wrap="square" rtlCol="0">
        <a:spAutoFit/>
      </a:bodyPr>
      <a:lstStyle>
        <a:defPPr>
          <a:defRPr dirty="0" smtClean="0">
            <a:solidFill>
              <a:srgbClr val="000000"/>
            </a:solidFill>
            <a:latin typeface="+mn-lt"/>
          </a:defRPr>
        </a:defPPr>
      </a:lstStyle>
    </a:tx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Calibri"/>
        <a:ea typeface=""/>
        <a:cs typeface="Lucida Sans Unicode"/>
      </a:majorFont>
      <a:minorFont>
        <a:latin typeface="Calibri"/>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cs typeface="Lucida Sans Unicode"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BrenICS.thmx</Template>
  <TotalTime>57333</TotalTime>
  <Words>4270</Words>
  <Application>Microsoft Office PowerPoint</Application>
  <PresentationFormat>On-screen Show (4:3)</PresentationFormat>
  <Paragraphs>1056</Paragraphs>
  <Slides>29</Slides>
  <Notes>29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29</vt:i4>
      </vt:variant>
    </vt:vector>
  </HeadingPairs>
  <TitlesOfParts>
    <vt:vector size="37" baseType="lpstr">
      <vt:lpstr>Arial</vt:lpstr>
      <vt:lpstr>Arial Black</vt:lpstr>
      <vt:lpstr>Calibri</vt:lpstr>
      <vt:lpstr>Lucida Sans Unicode</vt:lpstr>
      <vt:lpstr>Times New Roman</vt:lpstr>
      <vt:lpstr>Wingdings</vt:lpstr>
      <vt:lpstr>BrenICS</vt:lpstr>
      <vt:lpstr>Office Theme</vt:lpstr>
      <vt:lpstr>Anytime Anyspace AND/OR Search for Bounding the Partition Function</vt:lpstr>
      <vt:lpstr>Guideline</vt:lpstr>
      <vt:lpstr>Background</vt:lpstr>
      <vt:lpstr>Graphical Models</vt:lpstr>
      <vt:lpstr>Graphical Models</vt:lpstr>
      <vt:lpstr>Bounding the Partition Function Z </vt:lpstr>
      <vt:lpstr>Algorithm</vt:lpstr>
      <vt:lpstr>OR Search Tree</vt:lpstr>
      <vt:lpstr>AND/OR Search Tree [Nillson 1980, Dechter and Mateescu 2007]</vt:lpstr>
      <vt:lpstr>Cost</vt:lpstr>
      <vt:lpstr>Value and Heuristic </vt:lpstr>
      <vt:lpstr>Estimate Z via Search on AND/OR Trees</vt:lpstr>
      <vt:lpstr>Estimate Z via Search on AND/OR Trees</vt:lpstr>
      <vt:lpstr>Key Issues</vt:lpstr>
      <vt:lpstr>Weighted Mini-Bucket (WMB) Heuristics</vt:lpstr>
      <vt:lpstr>Key Issues (revisited)</vt:lpstr>
      <vt:lpstr>Priority</vt:lpstr>
      <vt:lpstr>Overcome the Memory Limit</vt:lpstr>
      <vt:lpstr>Experiment</vt:lpstr>
      <vt:lpstr>AND/OR Best-first Search (AOBFS)</vt:lpstr>
      <vt:lpstr>Baselines</vt:lpstr>
      <vt:lpstr>Benchmarks</vt:lpstr>
      <vt:lpstr>Parameters</vt:lpstr>
      <vt:lpstr>Results</vt:lpstr>
      <vt:lpstr>Results</vt:lpstr>
      <vt:lpstr>Results</vt:lpstr>
      <vt:lpstr>Results</vt:lpstr>
      <vt:lpstr>Summary</vt:lpstr>
      <vt:lpstr>PowerPoint Presentation</vt:lpstr>
    </vt:vector>
  </TitlesOfParts>
  <Company>UC Irvine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Look-Ahead with Mini-Bucket Heuristics for MPE</dc:title>
  <dc:creator>William Lam</dc:creator>
  <cp:lastModifiedBy>Qi Lou</cp:lastModifiedBy>
  <cp:revision>2687</cp:revision>
  <dcterms:created xsi:type="dcterms:W3CDTF">2015-04-13T21:47:25Z</dcterms:created>
  <dcterms:modified xsi:type="dcterms:W3CDTF">2017-02-10T01:03:00Z</dcterms:modified>
</cp:coreProperties>
</file>